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50"/>
  </p:notesMasterIdLst>
  <p:handoutMasterIdLst>
    <p:handoutMasterId r:id="rId51"/>
  </p:handoutMasterIdLst>
  <p:sldIdLst>
    <p:sldId id="257" r:id="rId5"/>
    <p:sldId id="336" r:id="rId6"/>
    <p:sldId id="337" r:id="rId7"/>
    <p:sldId id="338" r:id="rId8"/>
    <p:sldId id="339" r:id="rId9"/>
    <p:sldId id="347" r:id="rId10"/>
    <p:sldId id="341" r:id="rId11"/>
    <p:sldId id="340" r:id="rId12"/>
    <p:sldId id="342" r:id="rId13"/>
    <p:sldId id="344" r:id="rId14"/>
    <p:sldId id="346" r:id="rId15"/>
    <p:sldId id="345" r:id="rId16"/>
    <p:sldId id="343" r:id="rId17"/>
    <p:sldId id="359" r:id="rId18"/>
    <p:sldId id="348" r:id="rId19"/>
    <p:sldId id="349" r:id="rId20"/>
    <p:sldId id="350" r:id="rId21"/>
    <p:sldId id="362" r:id="rId22"/>
    <p:sldId id="352" r:id="rId23"/>
    <p:sldId id="361" r:id="rId24"/>
    <p:sldId id="363" r:id="rId25"/>
    <p:sldId id="364" r:id="rId26"/>
    <p:sldId id="365" r:id="rId27"/>
    <p:sldId id="366" r:id="rId28"/>
    <p:sldId id="367" r:id="rId29"/>
    <p:sldId id="373" r:id="rId30"/>
    <p:sldId id="353" r:id="rId31"/>
    <p:sldId id="354" r:id="rId32"/>
    <p:sldId id="355" r:id="rId33"/>
    <p:sldId id="356" r:id="rId34"/>
    <p:sldId id="374" r:id="rId35"/>
    <p:sldId id="375" r:id="rId36"/>
    <p:sldId id="369" r:id="rId37"/>
    <p:sldId id="368" r:id="rId38"/>
    <p:sldId id="370" r:id="rId39"/>
    <p:sldId id="371" r:id="rId40"/>
    <p:sldId id="372" r:id="rId41"/>
    <p:sldId id="358" r:id="rId42"/>
    <p:sldId id="357" r:id="rId43"/>
    <p:sldId id="378" r:id="rId44"/>
    <p:sldId id="377" r:id="rId45"/>
    <p:sldId id="379" r:id="rId46"/>
    <p:sldId id="380" r:id="rId47"/>
    <p:sldId id="381" r:id="rId48"/>
    <p:sldId id="382" r:id="rId49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2" autoAdjust="0"/>
    <p:restoredTop sz="73643"/>
  </p:normalViewPr>
  <p:slideViewPr>
    <p:cSldViewPr snapToGrid="0">
      <p:cViewPr varScale="1">
        <p:scale>
          <a:sx n="98" d="100"/>
          <a:sy n="98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3:06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24575,'39'-9'0,"-3"0"0,-3-1 0,-5 2 0,0 3 0,-2 1 0,-3 5 0,13 6 0,19 11 0,16 6 0,4 1 0,-20-8 0,-24-5 0,-8 1 0,4 0 0,18-2 0,18-4 0,10-5 0,2-3 0,-4-4 0,-7-3 0,2-1 0,6 0 0,-5 3 0,-8 3 0,-12 1 0,-11 2 0,-2 4 0,-3 2 0,-5 3 0,-4 3 0,0 6 0,3 4 0,9 0 0,-4-6 0,-7-7 0,-3-5 0,2-2 0,11 0 0,12-4 0,10-3 0,15-2 0,20-3 0,6-1 0,-12 1 0,-23 0 0,-27 4 0,-4 4 0,25 2 0,34 3 0,6 2 0,-12 1 0,-34-1 0,-31 0 0,-5 0 0,-3 1 0,5 1 0,8 1 0,3-1 0,-2-2 0,-4-3 0,7-4 0,27-4 0,27-9 0,9-4 0,-11-2 0,-21 7 0,-17 7 0,-2 6 0,0 10 0,4 9 0,0 6 0,2 6 0,10 1-6784,18 1 6784,10-4 0,-31-16 0,0-3 0,34 0 0,-35-6 0,0-3 0,43-1 0,1-3 0,2-8 6784,-6-4-6784,0-4 0,-7 0 0,-21 2 0,-14 2 0,-4 4 0,10 4 0,6 3 0,8 4 0,5 4 0,-1 4 0,-14 1 0,-19 2 0,-16-1 0,-2 0 0,10-1 0,8 0 0,1 0 0,-7-3 0,-11-1 0,-8-3 0,15-3 0,33-4 0,33-1 0,-37 2 0,0 0 0,-6 2 0,-2-1 0,30-1 0,-26 0 0,-23 1 0,-2 1 0,7 1 0,36 3 0,20 4 0,-3-1 0,-24 1 0,-16 3 0,4 8 0,5 4 0,-6 2 0,-19 2 0,-6-1 0,6 3 0,5-4 0,-1-9 0,2-9 0,15-5 0,13-4 0,8-3 0,0-3 0,-11-4 0,0 0 0,14 0 0,-30 9 0,3 1 0,8 2 0,2 1 0,2 1 0,-1 0 0,-3 1 0,-2-1 0,42-3 0,-19-2 0,-19 1 0,-15 3 0,14 4 0,11 4 0,15 0 0,-9 0 0,-16-1 0,1 3 0,9 2 0,-2 0 0,-17-3 0,-14-5 0,-1-2 0,14 0 0,13 0 0,1 0 0,-7-1 0,-5 0 0,-9 0 0,-4-2 0,23-4 0,19-1 0,6-2 0,-1 8 0,-35 9 0,-15 5 0,-14 2 0,-9-1 0,1-1 0,3-2 0,4-3 0,5-4 0,5-1 0,5-3 0,4-1 0,-1 0 0,-2-3 0,2-2 0,19-4 0,37-9 0,-38 8 0,2 0 0,-4 1 0,-3 0 0,32-5 0,-23 10 0,7 7 0,10 3 0,-5 1 0,-21-2 0,-20-1 0,-1 1 0,5 0 0,9 1 0,6-1 0,-1-1 0,-6-2 0,-9 0 0,-8-1 0,4 0 0,2-1 0,2-1 0,9-7 0,11-6 0,10-6 0,0 2 0,-17 5 0,-19 6 0,-14 5 0,-1 2 0,3 1 0,0 2 0,-5 0 0,1 4 0,6 2 0,5 3 0,0-2 0,-7-3 0,-5-3 0,-3-2 0,2 1 0,3-1 0,3 0 0,5 0 0,-1-1 0,-3-1 0,1-4 0,13-6 0,15 0 0,7 0 0,-8 6 0,-7 8 0,15 11 0,18 10 0,-1-1 0,-14-4 0,-24-8 0,-12-1 0,4 3 0,-1-1 0,-2-2 0,2-2 0,10-1 0,2 0 0,-4 0 0,-4-4 0,27-5 0,41-8 0,-39 3 0,1-1 0,-2 0 0,-3-1 0,25-6 0,-33 6 0,-18 5 0,-11 4 0,-6 1 0,5 0 0,4 0 0,-1 0 0,1 0 0,6 1 0,5-1 0,1 1 0,-5 0 0,-6-1 0,-4 0 0,-4 0 0,-6-2 0,-6 1 0,1 0 0,3 0 0,6 2 0,7-1 0,1 0 0,-6-2 0,-9 0 0,-6-2 0,-3-2 0,-7-2 0,5 3 0,-4-1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3:12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428 0 24575,'-22'20'0,"-4"6"0,-11 11 0,-4 14 0,0 11 0,2 12 0,5 2 0,6 2 0,3 10 0,14-39 0,1 3 0,1 3 0,0 1 0,2 1 0,0-2 0,-2 36 0,3-21 0,-1-10 0,0-13 0,-3 5 0,-1 0 0,0 1 0,3 0 0,3-2 0,4 1 0,1 5 0,-1 2 0,0-4 0,0-13 0,-1-16 0,2-12 0,-1-8 0,1-2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3:13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24575,'-1'19'0,"1"-2"0,3 3 0,2 6 0,4 3 0,3 2 0,1-7 0,3-3 0,6 2 0,3 0 0,3-2 0,5 1 0,-1-2 0,-3-3 0,-7-4 0,16-30 0,15-23 0,17-17 0,5-5 0,-21 19 0,-19 14 0,-18 15 0,-11 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5:26:09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24575,'32'-3'0,"16"0"0,28-1 0,-27 2 0,3 1 0,7 0 0,3 1 0,3 0 0,-1 0 0,-9 0 0,-4 1 0,20-1 0,-36 1 0,-25 0 0,4 1 0,1 0 0,-2-1 0,-1 1 0,-5 0 0,-3-1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5:26:11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16669,'18'1'0,"12"2"3473,19 1-3473,11 1 1359,-2-3-1359,-11-1 722,-7-2-722,1 0 2352,6 0-2352,-6 0 0,-12-1 0,-13 1 0,-6 0 0,-1 0 0,0 0 0,4 0 0,4 0 0,4 1 0,-1-1 0,-6 0 0,-5-1 0,-6-2 0,-1 1 0,-7 9 0,3-5 0,-3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5:26:12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24575,'33'0'0,"-3"0"0,-3 0 0,-2 0 0,-3 0 0,8 0 0,22 2 0,23 1 0,21 1 0,-1 0 0,-23-2 0,-26-2 0,-23 0 0,-11 0 0,-16 2 0,-6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5:26:13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11819,'34'0'0,"3"0"4853,12 0-4853,10 0 2220,21-1-2220,15-2 1252,1-1-1252,-14 0 1107,-29 1 1,-29 2 0,-14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5:26:15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24575,'32'-2'0,"10"1"0,16 1 0,6 0 0,4 1 0,-7 0 0,-11 0 0,-12-1 0,-11-1 0,-4 1 0,1-1 0,-1 0 0,-5 1 0,-6 0 0,-5 0 0,2 0 0,5-1 0,-1 0 0,-1 0 0,-4 1 0,-1 0 0,5 0 0,8-1 0,2-1 0,-2 0 0,-9 3 0,-7 0 0,-5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5:26:17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24575,'49'-4'0,"19"-2"0,26-3 0,3-1 0,-14 2 0,-23 3 0,-8 3 0,12 0 0,14-1 0,3 0 0,-5 0 0,-14 5 0,-4 3 0,-4 2 0,-22-1 0,-12-3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8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4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2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0.emf"/><Relationship Id="rId5" Type="http://schemas.openxmlformats.org/officeDocument/2006/relationships/customXml" Target="../ink/ink2.xml"/><Relationship Id="rId10" Type="http://schemas.openxmlformats.org/officeDocument/2006/relationships/image" Target="../media/image39.emf"/><Relationship Id="rId4" Type="http://schemas.openxmlformats.org/officeDocument/2006/relationships/image" Target="../media/image38.png"/><Relationship Id="rId9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Hydrogen_orbitals_3D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8.xml"/><Relationship Id="rId3" Type="http://schemas.openxmlformats.org/officeDocument/2006/relationships/hyperlink" Target="https://en.wikipedia.org/wiki/Table_of_spherical_harmonics" TargetMode="External"/><Relationship Id="rId7" Type="http://schemas.openxmlformats.org/officeDocument/2006/relationships/customXml" Target="../ink/ink5.xm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customXml" Target="../ink/ink6.xml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hyperlink" Target="https://upload.wikimedia.org/wikipedia/commons/7/74/Real_Spherical_Harmonics_Figure_Table_Complex_Radial_Magnitude.gi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Table_of_spherical_harmonic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hyperlink" Target="https://upload.wikimedia.org/wikipedia/commons/e/e0/Sph_harm_table_real_bumpy.gi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Table_of_spherical_harmonic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commons.wikimedia.org/wiki/Hydrogen_orbitals_3D_real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commons.wikimedia.org/wiki/Hydrogen_orbitals_3D_real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commons.wikimedia.org/wiki/Hydrogen_orbitals_3D_real" TargetMode="Externa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Hydrogen_orbitals_3D_real" TargetMode="External"/><Relationship Id="rId7" Type="http://schemas.openxmlformats.org/officeDocument/2006/relationships/hyperlink" Target="https://winter.group.shef.ac.uk/orbitron/" TargetMode="External"/><Relationship Id="rId2" Type="http://schemas.openxmlformats.org/officeDocument/2006/relationships/hyperlink" Target="https://commons.wikimedia.org/wiki/Hydrogen_orbitals_3D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chm.davidson.edu/vce/AtomicOrbitals/AtomicOrbitals-Visualization.html" TargetMode="External"/><Relationship Id="rId5" Type="http://schemas.openxmlformats.org/officeDocument/2006/relationships/hyperlink" Target="https://chem.libretexts.org/Courses/can/CHEM_210%3A_General_Chemistry_I_(An_Atoms_Up_Approach)/05%3A_The_Quantum_Model_of_the_Atom/5.07%3A_Atomic_Orbitals_and_Quantum_Numbers/5.7.01%3A_Visualizing_Atomic_Orbitals_as_Probability_Densities" TargetMode="External"/><Relationship Id="rId4" Type="http://schemas.openxmlformats.org/officeDocument/2006/relationships/hyperlink" Target="https://commons.wikimedia.org/wiki/Category:Single_electron_orbital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2.emf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/>
              <a:t> 11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0D31-86AA-6F0E-AFDE-863A6BD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Angulærmoment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004F0-62FE-ECB7-2F0D-9B36827B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98" y="921206"/>
            <a:ext cx="8239203" cy="128737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6EA703E0-B497-CFB4-2F96-39738675CB4D}"/>
              </a:ext>
            </a:extLst>
          </p:cNvPr>
          <p:cNvSpPr/>
          <p:nvPr/>
        </p:nvSpPr>
        <p:spPr>
          <a:xfrm>
            <a:off x="169334" y="3489900"/>
            <a:ext cx="2731911" cy="762000"/>
          </a:xfrm>
          <a:prstGeom prst="borderCallout1">
            <a:avLst>
              <a:gd name="adj1" fmla="val 23851"/>
              <a:gd name="adj2" fmla="val 104412"/>
              <a:gd name="adj3" fmla="val -36897"/>
              <a:gd name="adj4" fmla="val 1155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Angulærmoment fra rigid rotor i 3D !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6B1B4068-4B45-B4CD-0B71-1A4F4068D4C5}"/>
              </a:ext>
            </a:extLst>
          </p:cNvPr>
          <p:cNvSpPr/>
          <p:nvPr/>
        </p:nvSpPr>
        <p:spPr>
          <a:xfrm>
            <a:off x="8657734" y="3947692"/>
            <a:ext cx="2731911" cy="762000"/>
          </a:xfrm>
          <a:prstGeom prst="borderCallout1">
            <a:avLst>
              <a:gd name="adj1" fmla="val 26157"/>
              <a:gd name="adj2" fmla="val -17011"/>
              <a:gd name="adj3" fmla="val 25093"/>
              <a:gd name="adj4" fmla="val -4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Kuleflatefunksjonene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48A9E-9749-E52C-0343-A348DA39A2AE}"/>
              </a:ext>
            </a:extLst>
          </p:cNvPr>
          <p:cNvGrpSpPr/>
          <p:nvPr/>
        </p:nvGrpSpPr>
        <p:grpSpPr>
          <a:xfrm>
            <a:off x="5173627" y="1559564"/>
            <a:ext cx="4824000" cy="930600"/>
            <a:chOff x="5173627" y="1559564"/>
            <a:chExt cx="4824000" cy="9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67B589-76FE-83B2-A1CA-FD45109A95A2}"/>
                    </a:ext>
                  </a:extLst>
                </p14:cNvPr>
                <p14:cNvContentPartPr/>
                <p14:nvPr/>
              </p14:nvContentPartPr>
              <p14:xfrm>
                <a:off x="5173627" y="1559564"/>
                <a:ext cx="4824000" cy="16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67B589-76FE-83B2-A1CA-FD45109A95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55627" y="1541564"/>
                  <a:ext cx="4859640" cy="196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60F50A-A084-B7B4-F5BA-0B9CECE6C1CF}"/>
                </a:ext>
              </a:extLst>
            </p:cNvPr>
            <p:cNvGrpSpPr/>
            <p:nvPr/>
          </p:nvGrpSpPr>
          <p:grpSpPr>
            <a:xfrm>
              <a:off x="7288627" y="1834244"/>
              <a:ext cx="221400" cy="655920"/>
              <a:chOff x="7288627" y="1834244"/>
              <a:chExt cx="221400" cy="65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8EA818B-4530-A06B-640A-3DB2D1792E8F}"/>
                      </a:ext>
                    </a:extLst>
                  </p14:cNvPr>
                  <p14:cNvContentPartPr/>
                  <p14:nvPr/>
                </p14:nvContentPartPr>
                <p14:xfrm>
                  <a:off x="7355947" y="1834244"/>
                  <a:ext cx="154080" cy="6055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8EA818B-4530-A06B-640A-3DB2D1792E8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38307" y="1816244"/>
                    <a:ext cx="189720" cy="64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3FB3909-2D78-E5EF-153B-721880C1F9F6}"/>
                      </a:ext>
                    </a:extLst>
                  </p14:cNvPr>
                  <p14:cNvContentPartPr/>
                  <p14:nvPr/>
                </p14:nvContentPartPr>
                <p14:xfrm>
                  <a:off x="7288627" y="2372444"/>
                  <a:ext cx="215280" cy="1177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3FB3909-2D78-E5EF-153B-721880C1F9F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70987" y="2354804"/>
                    <a:ext cx="250920" cy="153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C56F051-88B6-F9D8-ECE6-BDC1E0817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534" y="2601907"/>
            <a:ext cx="7772400" cy="7309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9A2F04-C09D-7CA0-D420-B62A58BAC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9249" y="3947548"/>
            <a:ext cx="387350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333CBB-E87E-4472-4511-DC476AB4DB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599" y="5157441"/>
            <a:ext cx="7162800" cy="749300"/>
          </a:xfrm>
          <a:prstGeom prst="rect">
            <a:avLst/>
          </a:prstGeom>
        </p:spPr>
      </p:pic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EEE2173C-F2FF-7597-15FE-A3E29CC810C8}"/>
              </a:ext>
            </a:extLst>
          </p:cNvPr>
          <p:cNvSpPr/>
          <p:nvPr/>
        </p:nvSpPr>
        <p:spPr>
          <a:xfrm>
            <a:off x="9191978" y="5773267"/>
            <a:ext cx="2731911" cy="762000"/>
          </a:xfrm>
          <a:prstGeom prst="borderCallout1">
            <a:avLst>
              <a:gd name="adj1" fmla="val 13743"/>
              <a:gd name="adj2" fmla="val -25667"/>
              <a:gd name="adj3" fmla="val 25093"/>
              <a:gd name="adj4" fmla="val -4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«Ny» SL!</a:t>
            </a:r>
          </a:p>
        </p:txBody>
      </p:sp>
    </p:spTree>
    <p:extLst>
      <p:ext uri="{BB962C8B-B14F-4D97-AF65-F5344CB8AC3E}">
        <p14:creationId xmlns:p14="http://schemas.microsoft.com/office/powerpoint/2010/main" val="382215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0B69-C16C-B4E6-8E52-E838DA12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Separasjon av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DA296-C842-CA40-A1EE-0E044524CDE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Hamiltonoperatoren er en sum av to enklere operatorer ...</a:t>
            </a:r>
          </a:p>
          <a:p>
            <a:r>
              <a:rPr lang="nb-NO" dirty="0"/>
              <a:t>Vi prøver med bølgefunksjon på produktform </a:t>
            </a:r>
          </a:p>
          <a:p>
            <a:endParaRPr lang="nb-NO" dirty="0"/>
          </a:p>
          <a:p>
            <a:r>
              <a:rPr lang="nb-NO" dirty="0"/>
              <a:t>Vi setter inn ...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dividerer på kuleflatefunksjonen og får </a:t>
            </a:r>
            <a:r>
              <a:rPr lang="nb-NO" u="sng" dirty="0"/>
              <a:t>radiallikningen:</a:t>
            </a:r>
            <a:r>
              <a:rPr lang="nb-NO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631DD-5320-8F51-78CD-28A307D1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33" y="2260485"/>
            <a:ext cx="3048000" cy="317500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D9FB911B-F9EA-A886-40EF-51D581FA4B85}"/>
              </a:ext>
            </a:extLst>
          </p:cNvPr>
          <p:cNvSpPr/>
          <p:nvPr/>
        </p:nvSpPr>
        <p:spPr>
          <a:xfrm>
            <a:off x="8627597" y="5405090"/>
            <a:ext cx="3567289" cy="1452910"/>
          </a:xfrm>
          <a:prstGeom prst="cloudCallout">
            <a:avLst>
              <a:gd name="adj1" fmla="val -64034"/>
              <a:gd name="adj2" fmla="val -245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En mye enklere likning!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5E3BD-8162-BC54-C156-077081686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934" y="3137174"/>
            <a:ext cx="7772400" cy="1235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158D7D-C981-3FCA-4B6D-098F03CD3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33" y="5296602"/>
            <a:ext cx="6388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7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9D9A-2129-A815-B35C-B477F187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Sentrifugalkrefter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5CC1-8C6E-ECCD-83BD-7EA404CF413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introduserer </a:t>
            </a:r>
            <a:r>
              <a:rPr lang="nb-NO" u="sng" dirty="0"/>
              <a:t>et effektivt potensial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For ulike </a:t>
            </a:r>
            <a:r>
              <a:rPr lang="nb-NO" i="1" dirty="0"/>
              <a:t>l</a:t>
            </a:r>
            <a:r>
              <a:rPr lang="nb-NO" dirty="0"/>
              <a:t> vil vi få ulike radialfunksjoner </a:t>
            </a:r>
            <a:r>
              <a:rPr lang="nb-NO" i="1" dirty="0"/>
              <a:t>R</a:t>
            </a:r>
            <a:r>
              <a:rPr lang="nb-NO" dirty="0"/>
              <a:t>(</a:t>
            </a:r>
            <a:r>
              <a:rPr lang="nb-NO" i="1" dirty="0"/>
              <a:t>r</a:t>
            </a:r>
            <a:r>
              <a:rPr lang="nb-NO" dirty="0"/>
              <a:t>)</a:t>
            </a:r>
          </a:p>
          <a:p>
            <a:r>
              <a:rPr lang="nb-NO" dirty="0"/>
              <a:t>Men </a:t>
            </a:r>
            <a:r>
              <a:rPr lang="nb-NO" i="1" dirty="0"/>
              <a:t>m </a:t>
            </a:r>
            <a:r>
              <a:rPr lang="nb-NO" dirty="0"/>
              <a:t>har ingenting å si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089EC-DCD3-B9D9-83D1-5D30DA9D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89" y="1845594"/>
            <a:ext cx="3784600" cy="7366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5887D17-6C04-B05F-3C71-A53604245796}"/>
              </a:ext>
            </a:extLst>
          </p:cNvPr>
          <p:cNvSpPr/>
          <p:nvPr/>
        </p:nvSpPr>
        <p:spPr>
          <a:xfrm>
            <a:off x="2645833" y="4047154"/>
            <a:ext cx="2450532" cy="754068"/>
          </a:xfrm>
          <a:prstGeom prst="borderCallout1">
            <a:avLst>
              <a:gd name="adj1" fmla="val -166808"/>
              <a:gd name="adj2" fmla="val 64049"/>
              <a:gd name="adj3" fmla="val -26087"/>
              <a:gd name="adj4" fmla="val 578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Sentrifugalterm</a:t>
            </a:r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A21563A2-F1E8-37B1-23C0-90645F7D3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26" y="0"/>
            <a:ext cx="4108174" cy="6858000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2143AA5A-CFBF-EB0F-23CE-F32CE0A806F3}"/>
              </a:ext>
            </a:extLst>
          </p:cNvPr>
          <p:cNvSpPr/>
          <p:nvPr/>
        </p:nvSpPr>
        <p:spPr>
          <a:xfrm>
            <a:off x="5400322" y="4047154"/>
            <a:ext cx="2450532" cy="754068"/>
          </a:xfrm>
          <a:prstGeom prst="borderCallout1">
            <a:avLst>
              <a:gd name="adj1" fmla="val -178785"/>
              <a:gd name="adj2" fmla="val 39173"/>
              <a:gd name="adj3" fmla="val -26087"/>
              <a:gd name="adj4" fmla="val 578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Coulomb</a:t>
            </a:r>
          </a:p>
        </p:txBody>
      </p:sp>
    </p:spTree>
    <p:extLst>
      <p:ext uri="{BB962C8B-B14F-4D97-AF65-F5344CB8AC3E}">
        <p14:creationId xmlns:p14="http://schemas.microsoft.com/office/powerpoint/2010/main" val="26757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59BB-58D0-7092-16D9-925EDC85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Egenverdiene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F2470-4FF1-2DDF-EC45-575BE5A52C45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811831" cy="5774634"/>
          </a:xfrm>
        </p:spPr>
        <p:txBody>
          <a:bodyPr/>
          <a:lstStyle/>
          <a:p>
            <a:r>
              <a:rPr lang="nb-NO" dirty="0"/>
              <a:t>Vi skal nå se på løsningene av </a:t>
            </a:r>
            <a:r>
              <a:rPr lang="nb-NO" u="sng" dirty="0"/>
              <a:t>radiallikningen: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Det viser seg at energiene </a:t>
            </a:r>
            <a:r>
              <a:rPr lang="nb-NO" u="sng" dirty="0"/>
              <a:t>ikke avhenger av </a:t>
            </a:r>
            <a:r>
              <a:rPr lang="nb-NO" i="1" u="sng" dirty="0"/>
              <a:t>l:</a:t>
            </a:r>
          </a:p>
          <a:p>
            <a:endParaRPr lang="nb-NO" i="1" u="sng" dirty="0"/>
          </a:p>
          <a:p>
            <a:endParaRPr lang="nb-NO" i="1" u="sng" dirty="0"/>
          </a:p>
          <a:p>
            <a:endParaRPr lang="nb-NO" i="1" u="sng" dirty="0"/>
          </a:p>
          <a:p>
            <a:endParaRPr lang="nb-NO" i="1" u="sng" dirty="0"/>
          </a:p>
          <a:p>
            <a:r>
              <a:rPr lang="nb-NO" dirty="0"/>
              <a:t>Dersom V(r) </a:t>
            </a:r>
            <a:r>
              <a:rPr lang="nb-NO" u="sng" dirty="0"/>
              <a:t>ikke</a:t>
            </a:r>
            <a:r>
              <a:rPr lang="nb-NO" dirty="0"/>
              <a:t> var Coulomb, men noe annet, så ville energiene også avhengt av </a:t>
            </a:r>
            <a:r>
              <a:rPr lang="nb-NO" i="1" dirty="0"/>
              <a:t>l.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56D7F-A639-5597-82C5-E8FF1E4C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39" y="1788753"/>
            <a:ext cx="57785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527AA-3A5E-97A6-A185-284B9357E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3904627"/>
            <a:ext cx="7213600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73915-C084-7E6D-E641-489E6711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172" y="5118014"/>
            <a:ext cx="2514600" cy="254000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6E2B3D85-BC66-3A4F-407B-AF4DFAC7A72F}"/>
              </a:ext>
            </a:extLst>
          </p:cNvPr>
          <p:cNvSpPr/>
          <p:nvPr/>
        </p:nvSpPr>
        <p:spPr>
          <a:xfrm>
            <a:off x="6890455" y="4740980"/>
            <a:ext cx="4556478" cy="754068"/>
          </a:xfrm>
          <a:prstGeom prst="borderCallout1">
            <a:avLst>
              <a:gd name="adj1" fmla="val 63740"/>
              <a:gd name="adj2" fmla="val -36741"/>
              <a:gd name="adj3" fmla="val 62240"/>
              <a:gd name="adj4" fmla="val -52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Krever detaljert analyse for å vise ...</a:t>
            </a:r>
          </a:p>
        </p:txBody>
      </p:sp>
    </p:spTree>
    <p:extLst>
      <p:ext uri="{BB962C8B-B14F-4D97-AF65-F5344CB8AC3E}">
        <p14:creationId xmlns:p14="http://schemas.microsoft.com/office/powerpoint/2010/main" val="12099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9E4F-606C-9E06-4E6F-676BE0EE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Eksperimentell evidens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3FBFB4-3A23-F339-76F7-CFB0BAE8CE6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413401" y="895792"/>
            <a:ext cx="5828720" cy="5612690"/>
          </a:xfrm>
        </p:spPr>
        <p:txBody>
          <a:bodyPr/>
          <a:lstStyle/>
          <a:p>
            <a:r>
              <a:rPr lang="nb-NO" dirty="0"/>
              <a:t>H-spekter har vært observert siden 1885</a:t>
            </a:r>
          </a:p>
          <a:p>
            <a:r>
              <a:rPr lang="nb-NO" dirty="0"/>
              <a:t>Bohrs modell klarte å «forklare» spekteret</a:t>
            </a:r>
          </a:p>
          <a:p>
            <a:r>
              <a:rPr lang="nb-NO" dirty="0"/>
              <a:t>Men </a:t>
            </a:r>
            <a:r>
              <a:rPr lang="nb-NO" dirty="0" err="1"/>
              <a:t>Schrödinger</a:t>
            </a:r>
            <a:r>
              <a:rPr lang="nb-NO" dirty="0"/>
              <a:t> gav </a:t>
            </a:r>
            <a:r>
              <a:rPr lang="nb-NO" u="sng" dirty="0"/>
              <a:t>komplett modell</a:t>
            </a:r>
            <a:endParaRPr lang="nb-NO" dirty="0"/>
          </a:p>
          <a:p>
            <a:pPr lvl="1"/>
            <a:r>
              <a:rPr lang="nb-NO" dirty="0"/>
              <a:t>Ad hoc kvantiseringshypotese borte</a:t>
            </a:r>
          </a:p>
          <a:p>
            <a:pPr lvl="1"/>
            <a:r>
              <a:rPr lang="nb-NO" dirty="0"/>
              <a:t>I prinsippet anvendbart på all materie</a:t>
            </a:r>
          </a:p>
          <a:p>
            <a:r>
              <a:rPr lang="nb-NO" dirty="0"/>
              <a:t>At bølgemekanikken skulle gjenvinne dette og mer til er intet mindre enn mirakuløst!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(Men hva med He-atomet, eller molekyler med &gt;1 elektron?)</a:t>
            </a:r>
          </a:p>
        </p:txBody>
      </p:sp>
      <p:pic>
        <p:nvPicPr>
          <p:cNvPr id="8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937FDEE8-0F68-926F-B724-54623F7DE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35" y="964863"/>
            <a:ext cx="4938507" cy="4975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9B3870-1678-E3FA-24DA-04B34E65FA91}"/>
              </a:ext>
            </a:extLst>
          </p:cNvPr>
          <p:cNvSpPr txBox="1"/>
          <p:nvPr/>
        </p:nvSpPr>
        <p:spPr>
          <a:xfrm>
            <a:off x="3958847" y="4246243"/>
            <a:ext cx="1433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0" dirty="0"/>
              <a:t>🎉</a:t>
            </a:r>
          </a:p>
        </p:txBody>
      </p:sp>
    </p:spTree>
    <p:extLst>
      <p:ext uri="{BB962C8B-B14F-4D97-AF65-F5344CB8AC3E}">
        <p14:creationId xmlns:p14="http://schemas.microsoft.com/office/powerpoint/2010/main" val="38403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17B-4AF8-094E-DB03-7B30C3B2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Degenerasjon: flere egenfunksjoner per egenverdi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B363F-DF40-C1B0-A243-1E4F0413764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6110942" cy="4975236"/>
          </a:xfrm>
        </p:spPr>
        <p:txBody>
          <a:bodyPr/>
          <a:lstStyle/>
          <a:p>
            <a:r>
              <a:rPr lang="nb-NO" dirty="0"/>
              <a:t>Egenverdiene kan ikke avhenge av </a:t>
            </a:r>
            <a:r>
              <a:rPr lang="nb-NO" i="1" dirty="0"/>
              <a:t>m ...</a:t>
            </a:r>
          </a:p>
          <a:p>
            <a:endParaRPr lang="nb-NO" i="1" dirty="0"/>
          </a:p>
          <a:p>
            <a:endParaRPr lang="nb-NO" i="1" dirty="0"/>
          </a:p>
          <a:p>
            <a:r>
              <a:rPr lang="nb-NO" dirty="0"/>
              <a:t>Så det er 2</a:t>
            </a:r>
            <a:r>
              <a:rPr lang="nb-NO" i="1" dirty="0"/>
              <a:t>l</a:t>
            </a:r>
            <a:r>
              <a:rPr lang="nb-NO" dirty="0"/>
              <a:t>+1 egenfunksjoner for hver</a:t>
            </a:r>
            <a:r>
              <a:rPr lang="nb-NO" i="1" dirty="0"/>
              <a:t> </a:t>
            </a:r>
            <a:r>
              <a:rPr lang="nb-NO" i="1" dirty="0" err="1"/>
              <a:t>E</a:t>
            </a:r>
            <a:r>
              <a:rPr lang="nb-NO" i="1" baseline="-25000" dirty="0" err="1"/>
              <a:t>n,l</a:t>
            </a:r>
            <a:r>
              <a:rPr lang="nb-NO" i="1" baseline="-25000" dirty="0"/>
              <a:t> </a:t>
            </a:r>
            <a:r>
              <a:rPr lang="nb-NO" i="1" dirty="0"/>
              <a:t>.</a:t>
            </a:r>
          </a:p>
          <a:p>
            <a:r>
              <a:rPr lang="nb-NO" dirty="0"/>
              <a:t>Egenverdiene avhenger ikke av l heller, total degenerasjonsgrad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DE5C0-E15E-95CD-62D8-AE3BBAF2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67" y="1828544"/>
            <a:ext cx="45974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444DD-6A4F-4129-417B-C7EDBF57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17" y="4405844"/>
            <a:ext cx="2705100" cy="8763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6AF818-1946-4C4B-CF79-18B85A822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346455"/>
              </p:ext>
            </p:extLst>
          </p:nvPr>
        </p:nvGraphicFramePr>
        <p:xfrm>
          <a:off x="6506635" y="1680525"/>
          <a:ext cx="5416551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782">
                  <a:extLst>
                    <a:ext uri="{9D8B030D-6E8A-4147-A177-3AD203B41FA5}">
                      <a16:colId xmlns:a16="http://schemas.microsoft.com/office/drawing/2014/main" val="828392527"/>
                    </a:ext>
                  </a:extLst>
                </a:gridCol>
                <a:gridCol w="455025">
                  <a:extLst>
                    <a:ext uri="{9D8B030D-6E8A-4147-A177-3AD203B41FA5}">
                      <a16:colId xmlns:a16="http://schemas.microsoft.com/office/drawing/2014/main" val="4071951229"/>
                    </a:ext>
                  </a:extLst>
                </a:gridCol>
                <a:gridCol w="3119215">
                  <a:extLst>
                    <a:ext uri="{9D8B030D-6E8A-4147-A177-3AD203B41FA5}">
                      <a16:colId xmlns:a16="http://schemas.microsoft.com/office/drawing/2014/main" val="2828679460"/>
                    </a:ext>
                  </a:extLst>
                </a:gridCol>
                <a:gridCol w="1273529">
                  <a:extLst>
                    <a:ext uri="{9D8B030D-6E8A-4147-A177-3AD203B41FA5}">
                      <a16:colId xmlns:a16="http://schemas.microsoft.com/office/drawing/2014/main" val="985354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i="1" dirty="0"/>
                        <a:t>E</a:t>
                      </a:r>
                      <a:r>
                        <a:rPr lang="nb-NO" i="1" baseline="-25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i="1" u="none" dirty="0" err="1"/>
                        <a:t>nl</a:t>
                      </a:r>
                      <a:endParaRPr lang="nb-NO" i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i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i="1" dirty="0" err="1"/>
                        <a:t>g</a:t>
                      </a:r>
                      <a:r>
                        <a:rPr lang="nb-NO" i="1" baseline="-25000" dirty="0" err="1"/>
                        <a:t>n</a:t>
                      </a:r>
                      <a:endParaRPr lang="nb-NO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6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i="1" dirty="0"/>
                        <a:t>E</a:t>
                      </a:r>
                      <a:r>
                        <a:rPr lang="nb-NO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78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i="1" dirty="0"/>
                        <a:t>E</a:t>
                      </a:r>
                      <a:r>
                        <a:rPr lang="nb-NO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2s</a:t>
                      </a:r>
                    </a:p>
                    <a:p>
                      <a:pPr algn="ctr"/>
                      <a:r>
                        <a:rPr lang="nb-NO" dirty="0"/>
                        <a:t>2p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</a:t>
                      </a:r>
                    </a:p>
                    <a:p>
                      <a:pPr algn="ctr"/>
                      <a:r>
                        <a:rPr lang="nb-NO" dirty="0"/>
                        <a:t>-1, 0, 1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50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i="1" dirty="0"/>
                        <a:t>E</a:t>
                      </a:r>
                      <a:r>
                        <a:rPr lang="nb-NO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3s</a:t>
                      </a:r>
                    </a:p>
                    <a:p>
                      <a:pPr algn="ctr"/>
                      <a:r>
                        <a:rPr lang="nb-NO" dirty="0"/>
                        <a:t>3p</a:t>
                      </a:r>
                    </a:p>
                    <a:p>
                      <a:pPr algn="ctr"/>
                      <a:r>
                        <a:rPr lang="nb-NO" dirty="0"/>
                        <a:t>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</a:t>
                      </a:r>
                    </a:p>
                    <a:p>
                      <a:pPr algn="ctr"/>
                      <a:r>
                        <a:rPr lang="nb-NO" dirty="0"/>
                        <a:t>-1, 0, 1</a:t>
                      </a:r>
                    </a:p>
                    <a:p>
                      <a:pPr algn="ctr"/>
                      <a:r>
                        <a:rPr lang="nb-NO" dirty="0"/>
                        <a:t>-2, -1, 0, 1,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79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i="1" dirty="0"/>
                        <a:t>E</a:t>
                      </a:r>
                      <a:r>
                        <a:rPr lang="nb-NO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4s</a:t>
                      </a:r>
                    </a:p>
                    <a:p>
                      <a:pPr algn="ctr"/>
                      <a:r>
                        <a:rPr lang="nb-NO" dirty="0"/>
                        <a:t>4p</a:t>
                      </a:r>
                    </a:p>
                    <a:p>
                      <a:pPr algn="ctr"/>
                      <a:r>
                        <a:rPr lang="nb-NO" dirty="0"/>
                        <a:t>4d</a:t>
                      </a:r>
                    </a:p>
                    <a:p>
                      <a:pPr algn="ctr"/>
                      <a:r>
                        <a:rPr lang="nb-NO" dirty="0"/>
                        <a:t>4f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/>
                        <a:t>0</a:t>
                      </a:r>
                    </a:p>
                    <a:p>
                      <a:pPr algn="ctr"/>
                      <a:r>
                        <a:rPr lang="nb-NO" dirty="0"/>
                        <a:t>-1, 0, 1</a:t>
                      </a:r>
                    </a:p>
                    <a:p>
                      <a:pPr algn="ctr"/>
                      <a:r>
                        <a:rPr lang="nb-NO" dirty="0"/>
                        <a:t>-2, -1, 0, 1, 2</a:t>
                      </a:r>
                    </a:p>
                    <a:p>
                      <a:pPr algn="ctr"/>
                      <a:r>
                        <a:rPr lang="nb-NO" dirty="0"/>
                        <a:t>-3, -2, -1, 0, 1, 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899970"/>
                  </a:ext>
                </a:extLst>
              </a:tr>
            </a:tbl>
          </a:graphicData>
        </a:graphic>
      </p:graphicFrame>
      <p:sp>
        <p:nvSpPr>
          <p:cNvPr id="9" name="Line Callout 1 8">
            <a:extLst>
              <a:ext uri="{FF2B5EF4-FFF2-40B4-BE49-F238E27FC236}">
                <a16:creationId xmlns:a16="http://schemas.microsoft.com/office/drawing/2014/main" id="{B44F46CE-7198-E707-4EAF-1BC676670CDD}"/>
              </a:ext>
            </a:extLst>
          </p:cNvPr>
          <p:cNvSpPr/>
          <p:nvPr/>
        </p:nvSpPr>
        <p:spPr>
          <a:xfrm>
            <a:off x="5908322" y="5795379"/>
            <a:ext cx="2450532" cy="754068"/>
          </a:xfrm>
          <a:prstGeom prst="borderCallout1">
            <a:avLst>
              <a:gd name="adj1" fmla="val -68002"/>
              <a:gd name="adj2" fmla="val 57139"/>
              <a:gd name="adj3" fmla="val -26087"/>
              <a:gd name="adj4" fmla="val 578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Spektroskopisk notasjon</a:t>
            </a:r>
          </a:p>
        </p:txBody>
      </p:sp>
    </p:spTree>
    <p:extLst>
      <p:ext uri="{BB962C8B-B14F-4D97-AF65-F5344CB8AC3E}">
        <p14:creationId xmlns:p14="http://schemas.microsoft.com/office/powerpoint/2010/main" val="11551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BA5C-27B8-06D3-5BE9-209BD305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Radialfunksjonene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1004D7-FBC8-CF36-81A7-B17112150D1A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tretch>
            <a:fillRect/>
          </a:stretch>
        </p:blipFill>
        <p:spPr>
          <a:xfrm>
            <a:off x="1090789" y="1091766"/>
            <a:ext cx="5005211" cy="236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185B38-3444-D778-B559-286830BD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73" y="896763"/>
            <a:ext cx="4644753" cy="607629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3ED7790-AEFB-C397-907B-5ED2F34F0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56" y="1879977"/>
            <a:ext cx="6429087" cy="43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70D2-E1F4-8C27-2A6D-C28B27B7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Egenverdier og </a:t>
            </a:r>
            <a:r>
              <a:rPr lang="nb-NO" i="1" dirty="0" err="1"/>
              <a:t>n</a:t>
            </a:r>
            <a:r>
              <a:rPr lang="nb-NO" dirty="0" err="1"/>
              <a:t>s</a:t>
            </a:r>
            <a:r>
              <a:rPr lang="nb-NO" dirty="0"/>
              <a:t>-funksjoner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AAAD30-F98A-D2AF-04F7-AB7AF66B1881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2810933" y="1083366"/>
            <a:ext cx="9000899" cy="4975236"/>
          </a:xfrm>
        </p:spPr>
        <p:txBody>
          <a:bodyPr/>
          <a:lstStyle/>
          <a:p>
            <a:r>
              <a:rPr lang="nb-NO" dirty="0"/>
              <a:t>Plott viser egenverdier og </a:t>
            </a:r>
            <a:r>
              <a:rPr lang="nb-NO" i="1" dirty="0"/>
              <a:t>R</a:t>
            </a:r>
            <a:r>
              <a:rPr lang="nb-NO" i="1" baseline="-25000" dirty="0"/>
              <a:t>n</a:t>
            </a:r>
            <a:r>
              <a:rPr lang="nb-NO" baseline="-25000" dirty="0"/>
              <a:t>0</a:t>
            </a:r>
            <a:r>
              <a:rPr lang="nb-NO" dirty="0"/>
              <a:t>(</a:t>
            </a:r>
            <a:r>
              <a:rPr lang="nb-NO" i="1" dirty="0"/>
              <a:t>r</a:t>
            </a:r>
            <a:r>
              <a:rPr lang="nb-NO" dirty="0"/>
              <a:t>)</a:t>
            </a:r>
          </a:p>
          <a:p>
            <a:r>
              <a:rPr lang="nb-NO" dirty="0"/>
              <a:t>Egenfunksjonene blir bredere og bredere</a:t>
            </a:r>
          </a:p>
          <a:p>
            <a:r>
              <a:rPr lang="nb-NO" dirty="0"/>
              <a:t>Eksponentielt henfall i klassisk forbudt område (gul)</a:t>
            </a:r>
          </a:p>
          <a:p>
            <a:r>
              <a:rPr lang="nb-NO" dirty="0"/>
              <a:t>Egenverdiene nærmer seg raskt null når </a:t>
            </a:r>
            <a:r>
              <a:rPr lang="nb-NO" i="1" dirty="0"/>
              <a:t>n </a:t>
            </a:r>
            <a:r>
              <a:rPr lang="nb-NO" dirty="0"/>
              <a:t>øker</a:t>
            </a:r>
          </a:p>
        </p:txBody>
      </p:sp>
      <p:pic>
        <p:nvPicPr>
          <p:cNvPr id="8" name="Content Placeholder 4" descr="A graph of energy and energy&#10;&#10;Description automatically generated">
            <a:extLst>
              <a:ext uri="{FF2B5EF4-FFF2-40B4-BE49-F238E27FC236}">
                <a16:creationId xmlns:a16="http://schemas.microsoft.com/office/drawing/2014/main" id="{84F3DD3D-5AB2-A3D7-E52B-CE55CCF4E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473"/>
            <a:ext cx="2379132" cy="57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0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DE255-060D-B550-35F7-6EEB7645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C4F8B730-829A-4D9F-F535-54310F173B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D0AE617D-E2BA-0963-13A1-F962C2E16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41CC3CF-80E8-AD8E-5DC3-BA699295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Hydrogenorbitaler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A7E4F50-8F03-B3F5-BA51-6D305D2D0F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5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1DEE-119D-BBDD-515F-4A86723E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Totale egenfunksjoner: H-orbitaler</a:t>
            </a:r>
          </a:p>
        </p:txBody>
      </p:sp>
      <p:pic>
        <p:nvPicPr>
          <p:cNvPr id="5" name="Content Placeholder 4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12355AA4-E121-5E14-1750-39877EFDB274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3" y="1010531"/>
            <a:ext cx="8509000" cy="2184400"/>
          </a:xfrm>
        </p:spPr>
      </p:pic>
      <p:pic>
        <p:nvPicPr>
          <p:cNvPr id="7" name="Picture 6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17A2A25D-0705-A1C7-97C0-0F06C7D3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9" y="3508022"/>
            <a:ext cx="9030323" cy="2046111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51785E1-2D7B-9BC9-36E1-3BBDD088A8A7}"/>
              </a:ext>
            </a:extLst>
          </p:cNvPr>
          <p:cNvSpPr/>
          <p:nvPr/>
        </p:nvSpPr>
        <p:spPr>
          <a:xfrm>
            <a:off x="903111" y="1207911"/>
            <a:ext cx="383822" cy="598311"/>
          </a:xfrm>
          <a:prstGeom prst="lef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8895D6E-B2E5-CD16-5710-874AC432FB49}"/>
              </a:ext>
            </a:extLst>
          </p:cNvPr>
          <p:cNvSpPr/>
          <p:nvPr/>
        </p:nvSpPr>
        <p:spPr>
          <a:xfrm>
            <a:off x="903111" y="2178755"/>
            <a:ext cx="383822" cy="598311"/>
          </a:xfrm>
          <a:prstGeom prst="lef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59CA4D0-647B-9435-2E30-C75E8BEE7435}"/>
              </a:ext>
            </a:extLst>
          </p:cNvPr>
          <p:cNvSpPr/>
          <p:nvPr/>
        </p:nvSpPr>
        <p:spPr>
          <a:xfrm>
            <a:off x="824089" y="3872089"/>
            <a:ext cx="383822" cy="1444978"/>
          </a:xfrm>
          <a:prstGeom prst="lef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BEE30-BDDD-47D5-6947-9790D9CA6CE3}"/>
              </a:ext>
            </a:extLst>
          </p:cNvPr>
          <p:cNvSpPr txBox="1"/>
          <p:nvPr/>
        </p:nvSpPr>
        <p:spPr>
          <a:xfrm>
            <a:off x="203200" y="1307011"/>
            <a:ext cx="62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1s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026EA-5EB7-153F-0759-0BEEA7DC346B}"/>
              </a:ext>
            </a:extLst>
          </p:cNvPr>
          <p:cNvSpPr txBox="1"/>
          <p:nvPr/>
        </p:nvSpPr>
        <p:spPr>
          <a:xfrm>
            <a:off x="191911" y="2243988"/>
            <a:ext cx="62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2s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D2BDD-9148-D013-7E78-169AB1FFF2FA}"/>
              </a:ext>
            </a:extLst>
          </p:cNvPr>
          <p:cNvSpPr txBox="1"/>
          <p:nvPr/>
        </p:nvSpPr>
        <p:spPr>
          <a:xfrm>
            <a:off x="203200" y="4355010"/>
            <a:ext cx="62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2p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09A3A34C-4FD8-D71E-A50A-0D1768683A25}"/>
              </a:ext>
            </a:extLst>
          </p:cNvPr>
          <p:cNvSpPr/>
          <p:nvPr/>
        </p:nvSpPr>
        <p:spPr>
          <a:xfrm>
            <a:off x="3548366" y="5528557"/>
            <a:ext cx="3548365" cy="1394178"/>
          </a:xfrm>
          <a:prstGeom prst="cloudCallout">
            <a:avLst>
              <a:gd name="adj1" fmla="val 57748"/>
              <a:gd name="adj2" fmla="val -532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Generelt komplekse bølgefunksjoner ...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48250DC6-A033-76DD-E73C-C25DCEE9EBC8}"/>
              </a:ext>
            </a:extLst>
          </p:cNvPr>
          <p:cNvSpPr/>
          <p:nvPr/>
        </p:nvSpPr>
        <p:spPr>
          <a:xfrm>
            <a:off x="8643635" y="5517444"/>
            <a:ext cx="3548365" cy="1394178"/>
          </a:xfrm>
          <a:prstGeom prst="cloudCallout">
            <a:avLst>
              <a:gd name="adj1" fmla="val -46921"/>
              <a:gd name="adj2" fmla="val -460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... fordi sfærisk harmoniske er komplekse ...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D9E999-2A24-FF77-8CEB-340DE9184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967" y="227122"/>
            <a:ext cx="3692867" cy="4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EB8A-34AF-03B3-08BB-8A0E2AB3A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86DD505-3BB9-B0CF-B9DB-8D434C8748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F5E0650-E1BA-65F9-3FC2-8A172102F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2E0A84-595E-0B01-79D9-CB64414D81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Hydrogenatomet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F83AC2-E46C-537A-7F66-A3A68995CE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06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DCCF-87B1-11E1-9AF0-E862F2EB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Visualisering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69B67-75A9-23FF-CC15-7C107F83C47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begynner forsiktig ...</a:t>
            </a:r>
          </a:p>
        </p:txBody>
      </p:sp>
      <p:pic>
        <p:nvPicPr>
          <p:cNvPr id="6" name="Picture 5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5986B859-1965-6BCD-5E5B-27AC84227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28" y="799398"/>
            <a:ext cx="4102100" cy="965200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DB71176C-F604-8AB8-C745-28564CD1D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663134"/>
            <a:ext cx="5321300" cy="311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ADDED-780B-9E11-F2D6-68D291BF2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678" y="5918902"/>
            <a:ext cx="635000" cy="279400"/>
          </a:xfrm>
          <a:prstGeom prst="rect">
            <a:avLst/>
          </a:prstGeom>
        </p:spPr>
      </p:pic>
      <p:pic>
        <p:nvPicPr>
          <p:cNvPr id="11" name="Picture 10" descr="A graph with red circles&#10;&#10;Description automatically generated">
            <a:extLst>
              <a:ext uri="{FF2B5EF4-FFF2-40B4-BE49-F238E27FC236}">
                <a16:creationId xmlns:a16="http://schemas.microsoft.com/office/drawing/2014/main" id="{433831C8-A380-87F4-0392-B29DF6A7C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142" y="0"/>
            <a:ext cx="2928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4FF9-1403-72DB-6680-F0C80D8C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Isoflater</a:t>
            </a:r>
            <a:endParaRPr lang="nb-NO" dirty="0"/>
          </a:p>
        </p:txBody>
      </p:sp>
      <p:pic>
        <p:nvPicPr>
          <p:cNvPr id="6" name="Picture 5" descr="A group of blue spheres&#10;&#10;Description automatically generated">
            <a:extLst>
              <a:ext uri="{FF2B5EF4-FFF2-40B4-BE49-F238E27FC236}">
                <a16:creationId xmlns:a16="http://schemas.microsoft.com/office/drawing/2014/main" id="{9F3AA966-C7A7-3C99-094A-4311D4F4C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22" y="2264854"/>
            <a:ext cx="7772400" cy="3715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825C0-181D-2D1B-9080-CD2F368884DC}"/>
              </a:ext>
            </a:extLst>
          </p:cNvPr>
          <p:cNvSpPr txBox="1"/>
          <p:nvPr/>
        </p:nvSpPr>
        <p:spPr>
          <a:xfrm>
            <a:off x="1851378" y="6287911"/>
            <a:ext cx="7100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3"/>
              </a:rPr>
              <a:t>https://commons.wikimedia.org/wiki/Hydrogen_orbitals_3D</a:t>
            </a:r>
            <a:r>
              <a:rPr lang="nb-NO" dirty="0"/>
              <a:t> 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296891D7-89D8-37A9-2640-62785CFABC7B}"/>
              </a:ext>
            </a:extLst>
          </p:cNvPr>
          <p:cNvSpPr/>
          <p:nvPr/>
        </p:nvSpPr>
        <p:spPr>
          <a:xfrm>
            <a:off x="6807199" y="1435926"/>
            <a:ext cx="3138311" cy="957318"/>
          </a:xfrm>
          <a:prstGeom prst="borderCallout1">
            <a:avLst>
              <a:gd name="adj1" fmla="val 51435"/>
              <a:gd name="adj2" fmla="val -5883"/>
              <a:gd name="adj3" fmla="val 137014"/>
              <a:gd name="adj4" fmla="val -387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Vi skjærer vekk, kanskje er det struktur inni?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CA6798BD-58C5-C0BC-4D83-D9B37F49BD05}"/>
              </a:ext>
            </a:extLst>
          </p:cNvPr>
          <p:cNvSpPr/>
          <p:nvPr/>
        </p:nvSpPr>
        <p:spPr>
          <a:xfrm>
            <a:off x="4809066" y="228015"/>
            <a:ext cx="3138311" cy="957318"/>
          </a:xfrm>
          <a:prstGeom prst="borderCallout1">
            <a:avLst>
              <a:gd name="adj1" fmla="val 51435"/>
              <a:gd name="adj2" fmla="val -5883"/>
              <a:gd name="adj3" fmla="val 231352"/>
              <a:gd name="adj4" fmla="val -383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 punkter i rommet der funksjonen er konstant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0DC8F-2E3F-5EF3-C956-E541896A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27" y="1432994"/>
            <a:ext cx="2374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3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2905-76F6-AEB1-646C-FD36D676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Flere radialfunksjoner</a:t>
            </a:r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946B0392-81CC-6819-12E6-32F4C88C1F8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95" y="1082675"/>
            <a:ext cx="5959410" cy="49752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160E88-C5AA-F30F-431B-09178D073AAE}"/>
              </a:ext>
            </a:extLst>
          </p:cNvPr>
          <p:cNvCxnSpPr>
            <a:cxnSpLocks/>
          </p:cNvCxnSpPr>
          <p:nvPr/>
        </p:nvCxnSpPr>
        <p:spPr>
          <a:xfrm flipH="1">
            <a:off x="6999111" y="916012"/>
            <a:ext cx="1174045" cy="13191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22EBC4-C2A9-B26B-50B6-D861155AFB42}"/>
              </a:ext>
            </a:extLst>
          </p:cNvPr>
          <p:cNvSpPr txBox="1"/>
          <p:nvPr/>
        </p:nvSpPr>
        <p:spPr>
          <a:xfrm>
            <a:off x="7811911" y="515902"/>
            <a:ext cx="138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En </a:t>
            </a:r>
            <a:r>
              <a:rPr lang="nb-NO" sz="2000" u="sng" dirty="0"/>
              <a:t>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DCB670-D4D2-3C13-4004-A15FB54817B1}"/>
              </a:ext>
            </a:extLst>
          </p:cNvPr>
          <p:cNvCxnSpPr>
            <a:cxnSpLocks/>
          </p:cNvCxnSpPr>
          <p:nvPr/>
        </p:nvCxnSpPr>
        <p:spPr>
          <a:xfrm flipH="1">
            <a:off x="6829778" y="2688368"/>
            <a:ext cx="1174045" cy="13191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37B449-9830-A08B-B590-EE013E95B3FA}"/>
              </a:ext>
            </a:extLst>
          </p:cNvPr>
          <p:cNvCxnSpPr>
            <a:cxnSpLocks/>
          </p:cNvCxnSpPr>
          <p:nvPr/>
        </p:nvCxnSpPr>
        <p:spPr>
          <a:xfrm flipH="1">
            <a:off x="7382933" y="2699657"/>
            <a:ext cx="1174045" cy="13191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2FF752-C535-486D-0B89-485F7454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632" y="2567718"/>
            <a:ext cx="2362200" cy="241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38B47-C0F5-566A-B188-ED0CF69AFDBC}"/>
              </a:ext>
            </a:extLst>
          </p:cNvPr>
          <p:cNvSpPr txBox="1"/>
          <p:nvPr/>
        </p:nvSpPr>
        <p:spPr>
          <a:xfrm>
            <a:off x="203200" y="2994019"/>
            <a:ext cx="3115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Men denne har også vinkelavhengighet ...</a:t>
            </a:r>
            <a:endParaRPr lang="nb-NO" sz="2000" u="sng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F416A4-71A3-0962-C790-283CACBE4787}"/>
              </a:ext>
            </a:extLst>
          </p:cNvPr>
          <p:cNvCxnSpPr>
            <a:cxnSpLocks/>
          </p:cNvCxnSpPr>
          <p:nvPr/>
        </p:nvCxnSpPr>
        <p:spPr>
          <a:xfrm>
            <a:off x="1298222" y="3804356"/>
            <a:ext cx="1818073" cy="124177"/>
          </a:xfrm>
          <a:prstGeom prst="curvedConnector3">
            <a:avLst>
              <a:gd name="adj1" fmla="val 2189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69CC31F-C16F-6868-133F-E7AAD86A4CED}"/>
              </a:ext>
            </a:extLst>
          </p:cNvPr>
          <p:cNvSpPr/>
          <p:nvPr/>
        </p:nvSpPr>
        <p:spPr>
          <a:xfrm>
            <a:off x="203201" y="2699657"/>
            <a:ext cx="5813778" cy="34414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42142C-D528-DBA3-E697-226BB256423F}"/>
              </a:ext>
            </a:extLst>
          </p:cNvPr>
          <p:cNvSpPr/>
          <p:nvPr/>
        </p:nvSpPr>
        <p:spPr>
          <a:xfrm>
            <a:off x="355600" y="4460724"/>
            <a:ext cx="8844843" cy="18813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180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628-173F-24BF-C4E1-2977E336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Bølgefunksjoner uten vinkelavhengighet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5709C6-C861-7237-3DAE-5605CEBFD12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Siden funksjonene er </a:t>
            </a:r>
            <a:r>
              <a:rPr lang="nb-NO" u="sng" dirty="0"/>
              <a:t>rotasjonssymmetriske </a:t>
            </a:r>
            <a:r>
              <a:rPr lang="nb-NO" dirty="0"/>
              <a:t>kan vi visualisere ved å la </a:t>
            </a:r>
            <a:r>
              <a:rPr lang="nb-NO" dirty="0" err="1"/>
              <a:t>feks</a:t>
            </a:r>
            <a:r>
              <a:rPr lang="nb-NO" dirty="0"/>
              <a:t> z=0.</a:t>
            </a:r>
          </a:p>
        </p:txBody>
      </p:sp>
      <p:pic>
        <p:nvPicPr>
          <p:cNvPr id="8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57081051-1420-B991-2D34-F6F7016C6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6" y="2541986"/>
            <a:ext cx="11433175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9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6535-73FE-4690-0AD2-A43DE352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Isoflater</a:t>
            </a:r>
            <a:r>
              <a:rPr lang="nb-NO" dirty="0"/>
              <a:t> for 2s og 3s</a:t>
            </a:r>
          </a:p>
        </p:txBody>
      </p:sp>
      <p:pic>
        <p:nvPicPr>
          <p:cNvPr id="5" name="Content Placeholder 4" descr="A blue and yellow spheres with text below&#10;&#10;Description automatically generated with medium confidence">
            <a:extLst>
              <a:ext uri="{FF2B5EF4-FFF2-40B4-BE49-F238E27FC236}">
                <a16:creationId xmlns:a16="http://schemas.microsoft.com/office/drawing/2014/main" id="{CE20FDAC-4796-940F-1CF8-C0183711E3EA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251" y="991370"/>
            <a:ext cx="5956119" cy="2606163"/>
          </a:xfrm>
        </p:spPr>
      </p:pic>
      <p:pic>
        <p:nvPicPr>
          <p:cNvPr id="7" name="Picture 6" descr="A blue and yellow circles with white text&#10;&#10;Description automatically generated">
            <a:extLst>
              <a:ext uri="{FF2B5EF4-FFF2-40B4-BE49-F238E27FC236}">
                <a16:creationId xmlns:a16="http://schemas.microsoft.com/office/drawing/2014/main" id="{8D1E3FCC-1965-515B-20B6-7507BBCF4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92" y="3772194"/>
            <a:ext cx="6401391" cy="2765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77B41A-BC39-173D-5450-F55B89E8E6E3}"/>
              </a:ext>
            </a:extLst>
          </p:cNvPr>
          <p:cNvSpPr txBox="1"/>
          <p:nvPr/>
        </p:nvSpPr>
        <p:spPr>
          <a:xfrm>
            <a:off x="389078" y="3273777"/>
            <a:ext cx="3322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Blå = positiv verdi</a:t>
            </a:r>
          </a:p>
          <a:p>
            <a:r>
              <a:rPr lang="nb-NO" sz="2000" dirty="0"/>
              <a:t>Gul = negativ verdi</a:t>
            </a:r>
          </a:p>
          <a:p>
            <a:endParaRPr lang="nb-NO" sz="2000" dirty="0"/>
          </a:p>
          <a:p>
            <a:r>
              <a:rPr lang="nb-NO" sz="2000" dirty="0"/>
              <a:t>Hvor mange noder har 3s?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0392F878-BBAB-0663-679B-8EE8B4B4878F}"/>
              </a:ext>
            </a:extLst>
          </p:cNvPr>
          <p:cNvSpPr/>
          <p:nvPr/>
        </p:nvSpPr>
        <p:spPr>
          <a:xfrm>
            <a:off x="8611214" y="161944"/>
            <a:ext cx="3138311" cy="957318"/>
          </a:xfrm>
          <a:prstGeom prst="borderCallout1">
            <a:avLst>
              <a:gd name="adj1" fmla="val 51435"/>
              <a:gd name="adj2" fmla="val -5883"/>
              <a:gd name="adj3" fmla="val 137014"/>
              <a:gd name="adj4" fmla="val -387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Vi skjærer vekk, kanskje er det struktur inni?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FB862-6C50-3610-82E6-B1294E91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80" y="1589938"/>
            <a:ext cx="2374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3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BEF9B-013A-3E13-1022-83E12C106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3800-5051-82DA-F526-8EABC9E9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Flere radialfunksjoner</a:t>
            </a:r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56683CB-E37F-807D-3488-FA3EE5A76FD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95" y="1082675"/>
            <a:ext cx="5959410" cy="497522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AB5B4A-8DE7-A703-627B-C7A6BB1F1016}"/>
              </a:ext>
            </a:extLst>
          </p:cNvPr>
          <p:cNvSpPr txBox="1"/>
          <p:nvPr/>
        </p:nvSpPr>
        <p:spPr>
          <a:xfrm>
            <a:off x="203200" y="2994019"/>
            <a:ext cx="3115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Men disse har  vinkelavhengighet ...</a:t>
            </a:r>
            <a:endParaRPr lang="nb-NO" sz="2000" u="sng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FFCFFE-B54A-45E5-C75E-46D4F6E1DE4A}"/>
              </a:ext>
            </a:extLst>
          </p:cNvPr>
          <p:cNvCxnSpPr>
            <a:cxnSpLocks/>
          </p:cNvCxnSpPr>
          <p:nvPr/>
        </p:nvCxnSpPr>
        <p:spPr>
          <a:xfrm>
            <a:off x="1298222" y="3804356"/>
            <a:ext cx="1818073" cy="124177"/>
          </a:xfrm>
          <a:prstGeom prst="curvedConnector3">
            <a:avLst>
              <a:gd name="adj1" fmla="val 2189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14">
            <a:extLst>
              <a:ext uri="{FF2B5EF4-FFF2-40B4-BE49-F238E27FC236}">
                <a16:creationId xmlns:a16="http://schemas.microsoft.com/office/drawing/2014/main" id="{D04EF027-C44C-D0C7-D848-FDC38AE62FFD}"/>
              </a:ext>
            </a:extLst>
          </p:cNvPr>
          <p:cNvCxnSpPr>
            <a:cxnSpLocks/>
          </p:cNvCxnSpPr>
          <p:nvPr/>
        </p:nvCxnSpPr>
        <p:spPr>
          <a:xfrm>
            <a:off x="869244" y="4204261"/>
            <a:ext cx="1942251" cy="875739"/>
          </a:xfrm>
          <a:prstGeom prst="curvedConnector3">
            <a:avLst>
              <a:gd name="adj1" fmla="val -16841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14">
            <a:extLst>
              <a:ext uri="{FF2B5EF4-FFF2-40B4-BE49-F238E27FC236}">
                <a16:creationId xmlns:a16="http://schemas.microsoft.com/office/drawing/2014/main" id="{842A8756-F1B4-EE04-99B5-6BACFE656F1D}"/>
              </a:ext>
            </a:extLst>
          </p:cNvPr>
          <p:cNvCxnSpPr>
            <a:cxnSpLocks/>
          </p:cNvCxnSpPr>
          <p:nvPr/>
        </p:nvCxnSpPr>
        <p:spPr>
          <a:xfrm>
            <a:off x="1095022" y="4402667"/>
            <a:ext cx="5509539" cy="1806222"/>
          </a:xfrm>
          <a:prstGeom prst="curvedConnector3">
            <a:avLst>
              <a:gd name="adj1" fmla="val -5527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49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11AF9-5D06-EFBB-5D80-5C7FAE07B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47D356B-DE15-A59F-54BF-14A80F8B3A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69EA67D9-D2EF-1F86-64ED-4F41C97B7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A054CB5-390A-2212-117C-4C25DB89F3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Relle</a:t>
            </a:r>
            <a:r>
              <a:rPr lang="nb-NO" dirty="0"/>
              <a:t> sfærisk harmoniske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7CBD8D-D9D7-92B3-AB28-0073D4D6F0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10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3BA3-9480-CEB6-D1EC-4E2CABFF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Reelle sfærisk harmoniske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2A38F-93F1-15A3-64D4-B1B1D2753F9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Sfærisk harmoniske er komplekse funksjoner: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Tar vi reell og imaginær del får vi </a:t>
            </a:r>
            <a:r>
              <a:rPr lang="nb-NO" u="sng" dirty="0"/>
              <a:t>lineært uavhengige</a:t>
            </a:r>
            <a:r>
              <a:rPr lang="nb-NO" dirty="0"/>
              <a:t> egenfunksjoner for</a:t>
            </a:r>
          </a:p>
          <a:p>
            <a:endParaRPr lang="nb-NO" dirty="0"/>
          </a:p>
          <a:p>
            <a:r>
              <a:rPr lang="nb-NO" dirty="0"/>
              <a:t> Vi tar en kikk på uttrykkene på neste slide ...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D79B3-4A5C-90E5-1054-E1D69BF2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06" y="1770944"/>
            <a:ext cx="36195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54A98-00E8-1A01-0B05-9AE41401A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650" y="2607733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9061-5194-ADFF-C8B0-356C95C3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komplekse til reelle sfærisk harmoniske</a:t>
            </a:r>
            <a:br>
              <a:rPr lang="nb-NO" dirty="0"/>
            </a:br>
            <a:r>
              <a:rPr lang="nb-NO" sz="2000" dirty="0">
                <a:hlinkClick r:id="rId3"/>
              </a:rPr>
              <a:t>https://en.wikipedia.org/wiki/Table_of_spherical_harmonics</a:t>
            </a:r>
            <a:r>
              <a:rPr lang="nb-NO" sz="2000" dirty="0"/>
              <a:t> </a:t>
            </a:r>
          </a:p>
        </p:txBody>
      </p:sp>
      <p:pic>
        <p:nvPicPr>
          <p:cNvPr id="4" name="Picture 3" descr="A math equations with numbers and formulas&#10;&#10;Description automatically generated with medium confidence">
            <a:extLst>
              <a:ext uri="{FF2B5EF4-FFF2-40B4-BE49-F238E27FC236}">
                <a16:creationId xmlns:a16="http://schemas.microsoft.com/office/drawing/2014/main" id="{DEA6D6D1-EC0C-2586-2F12-8D92294D9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083366"/>
            <a:ext cx="7772400" cy="5508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EA4CD-8A4E-6AF1-D8AA-79C75ABFBFD6}"/>
              </a:ext>
            </a:extLst>
          </p:cNvPr>
          <p:cNvSpPr txBox="1"/>
          <p:nvPr/>
        </p:nvSpPr>
        <p:spPr>
          <a:xfrm>
            <a:off x="6637867" y="1388533"/>
            <a:ext cx="448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Merk notasjonen for s, p, d ... -funksjoner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B9594D-FA2C-68B8-F958-8CDE5E2999B8}"/>
                  </a:ext>
                </a:extLst>
              </p14:cNvPr>
              <p14:cNvContentPartPr/>
              <p14:nvPr/>
            </p14:nvContentPartPr>
            <p14:xfrm>
              <a:off x="2821747" y="2117924"/>
              <a:ext cx="287280" cy="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B9594D-FA2C-68B8-F958-8CDE5E2999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3747" y="2099924"/>
                <a:ext cx="3229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73354F-ED69-E331-60A3-20AA085FA6FA}"/>
                  </a:ext>
                </a:extLst>
              </p14:cNvPr>
              <p14:cNvContentPartPr/>
              <p14:nvPr/>
            </p14:nvContentPartPr>
            <p14:xfrm>
              <a:off x="3061867" y="3408884"/>
              <a:ext cx="217440" cy="8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73354F-ED69-E331-60A3-20AA085FA6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3867" y="3391244"/>
                <a:ext cx="2530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A8A9E34-3754-F155-3340-9257E610927D}"/>
                  </a:ext>
                </a:extLst>
              </p14:cNvPr>
              <p14:cNvContentPartPr/>
              <p14:nvPr/>
            </p14:nvContentPartPr>
            <p14:xfrm>
              <a:off x="3069427" y="3998924"/>
              <a:ext cx="23004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A8A9E34-3754-F155-3340-9257E61092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1427" y="3980924"/>
                <a:ext cx="265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EC35CC-79C3-3802-7609-AEA3F980EBF1}"/>
                  </a:ext>
                </a:extLst>
              </p14:cNvPr>
              <p14:cNvContentPartPr/>
              <p14:nvPr/>
            </p14:nvContentPartPr>
            <p14:xfrm>
              <a:off x="3115867" y="4610204"/>
              <a:ext cx="223200" cy="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EC35CC-79C3-3802-7609-AEA3F980EB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7867" y="4592204"/>
                <a:ext cx="2588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89FE349-FCF7-80E2-5464-9C87816A0AD0}"/>
                  </a:ext>
                </a:extLst>
              </p14:cNvPr>
              <p14:cNvContentPartPr/>
              <p14:nvPr/>
            </p14:nvContentPartPr>
            <p14:xfrm>
              <a:off x="3101827" y="5904764"/>
              <a:ext cx="252000" cy="3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89FE349-FCF7-80E2-5464-9C87816A0A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84187" y="5886764"/>
                <a:ext cx="287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2BBB33-F6ED-FDDE-812A-8FB982107DCD}"/>
                  </a:ext>
                </a:extLst>
              </p14:cNvPr>
              <p14:cNvContentPartPr/>
              <p14:nvPr/>
            </p14:nvContentPartPr>
            <p14:xfrm>
              <a:off x="3079147" y="6508484"/>
              <a:ext cx="370080" cy="2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2BBB33-F6ED-FDDE-812A-8FB982107D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61147" y="6490484"/>
                <a:ext cx="40572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911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2BDEF65F-B8E7-8E6C-FB18-2177866D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57" y="799398"/>
            <a:ext cx="7192610" cy="539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6CF9A-0C68-4224-A259-A39AFA50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Visualisering: standard polarplott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2EC2-3B1A-18A7-0E3F-A75055E896D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 anchor="t"/>
          <a:lstStyle/>
          <a:p>
            <a:r>
              <a:rPr lang="nb-NO" sz="1000" dirty="0">
                <a:hlinkClick r:id="rId4"/>
              </a:rPr>
              <a:t>https://en.wikipedia.org/wiki/Table_of_spherical_harmonics</a:t>
            </a:r>
            <a:endParaRPr lang="nb-NO" sz="1000" dirty="0"/>
          </a:p>
          <a:p>
            <a:pPr marL="0" indent="0">
              <a:buNone/>
            </a:pPr>
            <a:endParaRPr lang="nb-NO" sz="1000" dirty="0"/>
          </a:p>
          <a:p>
            <a:r>
              <a:rPr lang="nb-NO" sz="1000" dirty="0"/>
              <a:t>  Klikk bildet</a:t>
            </a:r>
          </a:p>
        </p:txBody>
      </p:sp>
    </p:spTree>
    <p:extLst>
      <p:ext uri="{BB962C8B-B14F-4D97-AF65-F5344CB8AC3E}">
        <p14:creationId xmlns:p14="http://schemas.microsoft.com/office/powerpoint/2010/main" val="229514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5A18E8-7DAD-5C11-E264-80659A3D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klassiske H-atomet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92D4F-5338-B604-9775-B63FB2BB6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E486E6-89DC-75C4-B375-8B91387D235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3458052" cy="4975236"/>
          </a:xfrm>
        </p:spPr>
        <p:txBody>
          <a:bodyPr/>
          <a:lstStyle/>
          <a:p>
            <a:r>
              <a:rPr lang="nb-NO" dirty="0"/>
              <a:t>Veldefinert posisjon, bevegelsesmengde</a:t>
            </a:r>
          </a:p>
          <a:p>
            <a:r>
              <a:rPr lang="nb-NO" dirty="0"/>
              <a:t>Newtons lover</a:t>
            </a:r>
          </a:p>
          <a:p>
            <a:r>
              <a:rPr lang="nb-NO" dirty="0"/>
              <a:t>Periodiske elliptiske baner</a:t>
            </a:r>
          </a:p>
          <a:p>
            <a:endParaRPr lang="nb-NO" dirty="0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2BE54256-3457-2077-523A-CC026922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300" y="916012"/>
            <a:ext cx="8987700" cy="50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2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BE53-CA91-B56A-1CD1-88F4729D0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2"/>
            <a:extLst>
              <a:ext uri="{FF2B5EF4-FFF2-40B4-BE49-F238E27FC236}">
                <a16:creationId xmlns:a16="http://schemas.microsoft.com/office/drawing/2014/main" id="{0ABC4F6D-D71A-6F14-D757-6AB736E1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69" y="815445"/>
            <a:ext cx="7350654" cy="55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67D04-96E8-DDAF-E820-C83FF9D1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Visualisering: humpete plott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1CDCC-5B5C-064A-CF71-DF998C2C4F6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 anchor="t"/>
          <a:lstStyle/>
          <a:p>
            <a:r>
              <a:rPr lang="nb-NO" sz="1000" dirty="0">
                <a:hlinkClick r:id="rId4"/>
              </a:rPr>
              <a:t>https://en.wikipedia.org/wiki/Table_of_spherical_harmonics</a:t>
            </a:r>
            <a:endParaRPr lang="nb-NO" sz="1000" dirty="0"/>
          </a:p>
          <a:p>
            <a:r>
              <a:rPr lang="nb-NO" sz="1000" dirty="0"/>
              <a:t>  Klikk bildet</a:t>
            </a:r>
          </a:p>
        </p:txBody>
      </p:sp>
    </p:spTree>
    <p:extLst>
      <p:ext uri="{BB962C8B-B14F-4D97-AF65-F5344CB8AC3E}">
        <p14:creationId xmlns:p14="http://schemas.microsoft.com/office/powerpoint/2010/main" val="3315325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D63BF-D5E4-22D3-AC10-1FF04C900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E797764D-EC3A-18E7-8D24-8A3E195B63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64003AB1-15CF-D305-6CDB-403C660E6A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6BC9A95-8666-3544-02E6-78F3F3B69C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Reelle hydrogenorbitaler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3ECD41-B121-DBD6-8865-4007DCDA47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82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B866-0B2F-265E-866E-8E2FC56A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Relle</a:t>
            </a:r>
            <a:r>
              <a:rPr lang="nb-NO" dirty="0"/>
              <a:t> hydrogenorbitaler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F22D8D-9278-2008-92D3-8A7F3A86FC4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tretch>
            <a:fillRect/>
          </a:stretch>
        </p:blipFill>
        <p:spPr>
          <a:xfrm>
            <a:off x="4433711" y="3060700"/>
            <a:ext cx="2895600" cy="3683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DC5E8CBC-14A1-4BBA-E4E2-62FCD13253FC}"/>
              </a:ext>
            </a:extLst>
          </p:cNvPr>
          <p:cNvSpPr/>
          <p:nvPr/>
        </p:nvSpPr>
        <p:spPr>
          <a:xfrm>
            <a:off x="7157155" y="1385644"/>
            <a:ext cx="3556000" cy="153817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i="1" dirty="0"/>
              <a:t>m</a:t>
            </a:r>
            <a:r>
              <a:rPr lang="nb-NO" sz="2000" dirty="0"/>
              <a:t>-</a:t>
            </a:r>
            <a:r>
              <a:rPr lang="nb-NO" sz="2000" dirty="0" err="1"/>
              <a:t>index</a:t>
            </a:r>
            <a:r>
              <a:rPr lang="nb-NO" sz="2000" dirty="0"/>
              <a:t> nede gir reelle sfærisk harmoniske</a:t>
            </a:r>
          </a:p>
        </p:txBody>
      </p:sp>
    </p:spTree>
    <p:extLst>
      <p:ext uri="{BB962C8B-B14F-4D97-AF65-F5344CB8AC3E}">
        <p14:creationId xmlns:p14="http://schemas.microsoft.com/office/powerpoint/2010/main" val="4009762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1668-F9B2-2B68-0BC4-E12568CE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Relle</a:t>
            </a:r>
            <a:r>
              <a:rPr lang="nb-NO" dirty="0"/>
              <a:t> H-orbitaler, noen eksempler fra boka ... </a:t>
            </a:r>
          </a:p>
        </p:txBody>
      </p:sp>
      <p:pic>
        <p:nvPicPr>
          <p:cNvPr id="5" name="Content Placeholder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93B141B-D53B-FE7C-0C8D-A5CBBF3A595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91" y="1093964"/>
            <a:ext cx="6534750" cy="4975225"/>
          </a:xfrm>
        </p:spPr>
      </p:pic>
    </p:spTree>
    <p:extLst>
      <p:ext uri="{BB962C8B-B14F-4D97-AF65-F5344CB8AC3E}">
        <p14:creationId xmlns:p14="http://schemas.microsoft.com/office/powerpoint/2010/main" val="280120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F357-91F2-0B95-F9E7-B39B63B0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Isoflate</a:t>
            </a:r>
            <a:r>
              <a:rPr lang="nb-NO" dirty="0"/>
              <a:t> vs. konturplott for 2p</a:t>
            </a:r>
            <a:r>
              <a:rPr lang="nb-NO" baseline="-25000" dirty="0"/>
              <a:t>y</a:t>
            </a:r>
          </a:p>
        </p:txBody>
      </p:sp>
      <p:pic>
        <p:nvPicPr>
          <p:cNvPr id="5" name="Content Placeholder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9225C26-2E02-F3FA-0439-E2FA334F5100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3" y="1737959"/>
            <a:ext cx="5029200" cy="4229100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EDEDD82-E5D2-E68B-1CF0-0DBE209D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20" y="1444978"/>
            <a:ext cx="4275667" cy="427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73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C2F0-3DA4-FDEE-4AA2-5FFC34C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Isoflater</a:t>
            </a:r>
            <a:r>
              <a:rPr lang="nb-NO" dirty="0"/>
              <a:t> for reelle H-orbitaler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2751-DE20-1F38-F340-BBABC1046A9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https://commons.wikimedia.org/wiki/Hydrogen_orbitals_3D_real</a:t>
            </a:r>
            <a:endParaRPr lang="nb-NO" dirty="0"/>
          </a:p>
          <a:p>
            <a:r>
              <a:rPr lang="nb-NO" dirty="0"/>
              <a:t>2p-funksjonene </a:t>
            </a:r>
          </a:p>
        </p:txBody>
      </p:sp>
      <p:pic>
        <p:nvPicPr>
          <p:cNvPr id="5" name="Picture 4" descr="A red and blue ovals&#10;&#10;Description automatically generated">
            <a:extLst>
              <a:ext uri="{FF2B5EF4-FFF2-40B4-BE49-F238E27FC236}">
                <a16:creationId xmlns:a16="http://schemas.microsoft.com/office/drawing/2014/main" id="{7AC679A2-A4C4-00ED-B7B4-7266C8D30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69" y="2255465"/>
            <a:ext cx="7772400" cy="3122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88165-283D-7CA8-8D0D-B5D268C8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68" y="3076222"/>
            <a:ext cx="2933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82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C2F0-3DA4-FDEE-4AA2-5FFC34C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Isoflater</a:t>
            </a:r>
            <a:r>
              <a:rPr lang="nb-NO" dirty="0"/>
              <a:t> for reelle H-orbitaler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2751-DE20-1F38-F340-BBABC1046A9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https://commons.wikimedia.org/wiki/Hydrogen_orbitals_3D_real</a:t>
            </a:r>
            <a:endParaRPr lang="nb-NO" dirty="0"/>
          </a:p>
          <a:p>
            <a:r>
              <a:rPr lang="nb-NO" dirty="0"/>
              <a:t>3p-funksjonene </a:t>
            </a:r>
          </a:p>
        </p:txBody>
      </p:sp>
      <p:pic>
        <p:nvPicPr>
          <p:cNvPr id="6" name="Picture 5" descr="A group of red and blue spheres&#10;&#10;Description automatically generated">
            <a:extLst>
              <a:ext uri="{FF2B5EF4-FFF2-40B4-BE49-F238E27FC236}">
                <a16:creationId xmlns:a16="http://schemas.microsoft.com/office/drawing/2014/main" id="{F9459AC7-1B9C-F3AA-2685-061274ADA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77" y="2382212"/>
            <a:ext cx="7772400" cy="3061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35A02-2592-DF3B-62A3-65ECACE8D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68" y="3198284"/>
            <a:ext cx="2933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C2F0-3DA4-FDEE-4AA2-5FFC34C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Isoflater</a:t>
            </a:r>
            <a:r>
              <a:rPr lang="nb-NO" dirty="0"/>
              <a:t> for reelle H-orbitaler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2751-DE20-1F38-F340-BBABC1046A9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https://commons.wikimedia.org/wiki/Hydrogen_orbitals_3D_real</a:t>
            </a:r>
            <a:endParaRPr lang="nb-NO" dirty="0"/>
          </a:p>
          <a:p>
            <a:r>
              <a:rPr lang="nb-NO" dirty="0"/>
              <a:t>3d-funksjonene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6913C-6CFB-BC60-6C90-2217B7A85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92" y="1806325"/>
            <a:ext cx="7772400" cy="47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7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15CA-9203-56D8-F6BF-5B108848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Elektronskyer vs. </a:t>
            </a:r>
            <a:r>
              <a:rPr lang="nb-NO" dirty="0" err="1"/>
              <a:t>isoflater</a:t>
            </a:r>
            <a:endParaRPr lang="nb-NO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F97010-11E5-B4A9-3F34-E92EC832D2E8}"/>
              </a:ext>
            </a:extLst>
          </p:cNvPr>
          <p:cNvPicPr>
            <a:picLocks noGrp="1" noChangeAspect="1" noChangeArrowheads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08" y="1107832"/>
            <a:ext cx="4975225" cy="497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D002D42-BF54-E6B4-CDAF-8AE3A1F0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12" y="161944"/>
            <a:ext cx="3915453" cy="64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20D80D8F-9D89-66B0-DD16-D5AD3F209B37}"/>
              </a:ext>
            </a:extLst>
          </p:cNvPr>
          <p:cNvSpPr/>
          <p:nvPr/>
        </p:nvSpPr>
        <p:spPr>
          <a:xfrm>
            <a:off x="210835" y="1275646"/>
            <a:ext cx="2453343" cy="1524000"/>
          </a:xfrm>
          <a:prstGeom prst="borderCallout1">
            <a:avLst>
              <a:gd name="adj1" fmla="val 111732"/>
              <a:gd name="adj2" fmla="val 18941"/>
              <a:gd name="adj3" fmla="val 184430"/>
              <a:gd name="adj4" fmla="val 975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Visualisering som tetthet - positiv og negativ del har ulik farge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AF75A6BF-B0F2-08C9-5FAB-57AA7C6567BF}"/>
              </a:ext>
            </a:extLst>
          </p:cNvPr>
          <p:cNvSpPr/>
          <p:nvPr/>
        </p:nvSpPr>
        <p:spPr>
          <a:xfrm>
            <a:off x="7695370" y="1107832"/>
            <a:ext cx="1685698" cy="1128890"/>
          </a:xfrm>
          <a:prstGeom prst="borderCallout1">
            <a:avLst>
              <a:gd name="adj1" fmla="val 111732"/>
              <a:gd name="adj2" fmla="val 18941"/>
              <a:gd name="adj3" fmla="val 184430"/>
              <a:gd name="adj4" fmla="val 975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(Komplekse orbitaler)</a:t>
            </a:r>
          </a:p>
        </p:txBody>
      </p:sp>
    </p:spTree>
    <p:extLst>
      <p:ext uri="{BB962C8B-B14F-4D97-AF65-F5344CB8AC3E}">
        <p14:creationId xmlns:p14="http://schemas.microsoft.com/office/powerpoint/2010/main" val="4065194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9A35-91D2-7AE2-5365-B375D38B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Lenker til visualiseringer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34E39-E980-D82F-4902-3A6E689BE19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https://commons.wikimedia.org/wiki/Hydrogen_orbitals_3D</a:t>
            </a:r>
            <a:endParaRPr lang="nb-NO" dirty="0"/>
          </a:p>
          <a:p>
            <a:r>
              <a:rPr lang="nb-NO" dirty="0">
                <a:hlinkClick r:id="rId3"/>
              </a:rPr>
              <a:t>https://commons.wikimedia.org/wiki/Hydrogen_orbitals_3D_real</a:t>
            </a:r>
            <a:endParaRPr lang="nb-NO" dirty="0"/>
          </a:p>
          <a:p>
            <a:r>
              <a:rPr lang="nb-NO" dirty="0">
                <a:hlinkClick r:id="rId4"/>
              </a:rPr>
              <a:t>https://commons.wikimedia.org/wiki/Category:Single_electron_orbitals</a:t>
            </a:r>
            <a:endParaRPr lang="nb-NO" dirty="0"/>
          </a:p>
          <a:p>
            <a:r>
              <a:rPr lang="nb-NO" dirty="0">
                <a:hlinkClick r:id="rId5"/>
              </a:rPr>
              <a:t>https://chem.libretexts.org/Courses/can/CHEM_210%3A_General_Chemistry_I_(An_Atoms_Up_Approach)/05%3A_The_Quantum_Model_of_the_Atom/5.07%3A_Atomic_Orbitals_and_Quantum_Numbers/5.7.01%3A_Visualizing_Atomic_Orbitals_as_Probability_Densities</a:t>
            </a:r>
            <a:r>
              <a:rPr lang="nb-NO" dirty="0"/>
              <a:t> </a:t>
            </a:r>
          </a:p>
          <a:p>
            <a:r>
              <a:rPr lang="nb-NO" dirty="0">
                <a:hlinkClick r:id="rId6"/>
              </a:rPr>
              <a:t>https://www.chm.davidson.edu/vce/AtomicOrbitals/AtomicOrbitals-Visualization.html</a:t>
            </a:r>
            <a:r>
              <a:rPr lang="nb-NO" dirty="0"/>
              <a:t> </a:t>
            </a:r>
          </a:p>
          <a:p>
            <a:r>
              <a:rPr lang="nb-NO" dirty="0">
                <a:hlinkClick r:id="rId7"/>
              </a:rPr>
              <a:t>https://winter.group.shef.ac.uk/orbitron/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989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B58D-02B4-F791-363C-C10A84A3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kvantemekaniske H-atomet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D51F0-CF2C-1518-2DBF-069A9D10FDC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338587" cy="4975236"/>
          </a:xfrm>
        </p:spPr>
        <p:txBody>
          <a:bodyPr/>
          <a:lstStyle/>
          <a:p>
            <a:r>
              <a:rPr lang="nb-NO" dirty="0"/>
              <a:t>Bølgefunksjon</a:t>
            </a:r>
          </a:p>
          <a:p>
            <a:r>
              <a:rPr lang="nb-NO" dirty="0" err="1"/>
              <a:t>Schrödingerlikninga</a:t>
            </a:r>
            <a:endParaRPr lang="nb-NO" dirty="0"/>
          </a:p>
          <a:p>
            <a:r>
              <a:rPr lang="nb-NO" dirty="0"/>
              <a:t>Egenfunksjoner/stasjonære tilstander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EB0528-2B51-3FAD-447B-6D09E108D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206" y="716476"/>
            <a:ext cx="6663060" cy="60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63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314D-D385-3739-E933-9AFA8719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3F4184C9-65BB-5156-3D4C-A48A3CF443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D4DCFA11-2DA7-4FD2-2D40-BFBD38DBA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609E62B-A73E-A8C8-759D-142401CA9A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Sannsynlighetstolkning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C0E7CC-18AB-D8B7-FAA6-949656F626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40F95-F18E-94B1-8700-34E59E11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2EA4-42FF-8699-5D1F-265C3986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1s-orbitalen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1F721-8E7F-24BA-BE12-27F06C63C52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Hvor er elektronet mest sannsynligvis?</a:t>
            </a:r>
          </a:p>
        </p:txBody>
      </p:sp>
      <p:pic>
        <p:nvPicPr>
          <p:cNvPr id="6" name="Picture 5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57EC84DF-999B-2F09-2FDF-5D8F7013A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86" y="1979013"/>
            <a:ext cx="4102100" cy="965200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346A1A28-B3AD-7310-DED9-3B058AD53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8" y="3346801"/>
            <a:ext cx="5321300" cy="311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91FE0-361F-6E99-0E02-E74E52DA8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678" y="5918902"/>
            <a:ext cx="635000" cy="279400"/>
          </a:xfrm>
          <a:prstGeom prst="rect">
            <a:avLst/>
          </a:prstGeom>
        </p:spPr>
      </p:pic>
      <p:pic>
        <p:nvPicPr>
          <p:cNvPr id="11" name="Picture 10" descr="A graph with red circles&#10;&#10;Description automatically generated">
            <a:extLst>
              <a:ext uri="{FF2B5EF4-FFF2-40B4-BE49-F238E27FC236}">
                <a16:creationId xmlns:a16="http://schemas.microsoft.com/office/drawing/2014/main" id="{E8EE7C39-59E0-8F22-D3B7-C6DBCDE75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142" y="0"/>
            <a:ext cx="29282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3F55F-DBD9-E686-58AD-740EF223E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069" y="2136493"/>
            <a:ext cx="2273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44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2617-E73B-7C13-FB01-BFEE6834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Størst sannsynlighet nær kjernen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7426F-A721-E8D6-A48C-853F328C756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Virker urimelig – var ikke problemet i klassisk fysikk at elektronet ville kollapse inn i kjernen?</a:t>
            </a:r>
          </a:p>
          <a:p>
            <a:r>
              <a:rPr lang="nb-NO" dirty="0"/>
              <a:t>Jo, men sannsynligheten for å finne elektronet «inne i» kjernen er forsvinnende liten, se </a:t>
            </a:r>
            <a:r>
              <a:rPr lang="nb-NO" dirty="0" err="1"/>
              <a:t>Example</a:t>
            </a:r>
            <a:r>
              <a:rPr lang="nb-NO" dirty="0"/>
              <a:t> Problem 9.4: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5" name="Picture 4" descr="A math problem with numbers and symbols&#10;&#10;Description automatically generated">
            <a:extLst>
              <a:ext uri="{FF2B5EF4-FFF2-40B4-BE49-F238E27FC236}">
                <a16:creationId xmlns:a16="http://schemas.microsoft.com/office/drawing/2014/main" id="{0D5C4FB7-9DD4-4B0E-F671-49DE4B324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0" y="3043934"/>
            <a:ext cx="4508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27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7C54-1298-16DC-6AC0-42F964A9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sannsynligheten for å finne elektronet i en </a:t>
            </a:r>
            <a:r>
              <a:rPr lang="nb-NO" u="sng" dirty="0"/>
              <a:t>avstand </a:t>
            </a:r>
            <a:r>
              <a:rPr lang="nb-NO" i="1" dirty="0"/>
              <a:t>r</a:t>
            </a:r>
            <a:r>
              <a:rPr lang="nb-NO" dirty="0"/>
              <a:t> fra kjernen?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D2C54-C17C-0908-DF86-DD1F303A026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502228"/>
            <a:ext cx="11431663" cy="4556373"/>
          </a:xfrm>
        </p:spPr>
        <p:txBody>
          <a:bodyPr/>
          <a:lstStyle/>
          <a:p>
            <a:r>
              <a:rPr lang="nb-NO" dirty="0"/>
              <a:t>Må integrere opp sannsynligheten over et </a:t>
            </a:r>
            <a:r>
              <a:rPr lang="nb-NO" u="sng" dirty="0"/>
              <a:t>kuleskall med radius </a:t>
            </a:r>
            <a:r>
              <a:rPr lang="nb-NO" i="1" dirty="0"/>
              <a:t>r</a:t>
            </a:r>
          </a:p>
          <a:p>
            <a:endParaRPr lang="nb-NO" dirty="0"/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E6F5EB6E-2101-D963-A718-1FF30AA24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46" y="2197462"/>
            <a:ext cx="10398073" cy="1551577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493BFB79-54E9-6D41-5841-559B6536C04A}"/>
              </a:ext>
            </a:extLst>
          </p:cNvPr>
          <p:cNvSpPr/>
          <p:nvPr/>
        </p:nvSpPr>
        <p:spPr>
          <a:xfrm>
            <a:off x="3131293" y="3971108"/>
            <a:ext cx="4183907" cy="1551577"/>
          </a:xfrm>
          <a:prstGeom prst="borderCallout1">
            <a:avLst>
              <a:gd name="adj1" fmla="val 18750"/>
              <a:gd name="adj2" fmla="val -8333"/>
              <a:gd name="adj3" fmla="val -58207"/>
              <a:gd name="adj4" fmla="val -357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IKKE sannsynlighet for posisjon – men avstand!</a:t>
            </a:r>
          </a:p>
        </p:txBody>
      </p:sp>
    </p:spTree>
    <p:extLst>
      <p:ext uri="{BB962C8B-B14F-4D97-AF65-F5344CB8AC3E}">
        <p14:creationId xmlns:p14="http://schemas.microsoft.com/office/powerpoint/2010/main" val="682933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88F5-8C50-8AFA-D852-72173FF9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Radialdistribusjoner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9F44E48-BB6C-D2EF-2D8F-ECC1611F7BE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4" y="785385"/>
            <a:ext cx="10504451" cy="5780044"/>
          </a:xfrm>
        </p:spPr>
      </p:pic>
    </p:spTree>
    <p:extLst>
      <p:ext uri="{BB962C8B-B14F-4D97-AF65-F5344CB8AC3E}">
        <p14:creationId xmlns:p14="http://schemas.microsoft.com/office/powerpoint/2010/main" val="320459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8400-697E-558C-9346-1232DE65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920731"/>
          </a:xfrm>
        </p:spPr>
        <p:txBody>
          <a:bodyPr/>
          <a:lstStyle/>
          <a:p>
            <a:r>
              <a:rPr lang="nb-NO" dirty="0"/>
              <a:t>Skallmodellen – kan vi se Bohrs modell i radialfordelingen?</a:t>
            </a:r>
          </a:p>
        </p:txBody>
      </p:sp>
      <p:pic>
        <p:nvPicPr>
          <p:cNvPr id="5" name="Content Placeholder 4" descr="A group of circles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634AADC3-B435-2963-DA57-42CCE13C6564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04" y="1304743"/>
            <a:ext cx="9675792" cy="4975225"/>
          </a:xfrm>
        </p:spPr>
      </p:pic>
    </p:spTree>
    <p:extLst>
      <p:ext uri="{BB962C8B-B14F-4D97-AF65-F5344CB8AC3E}">
        <p14:creationId xmlns:p14="http://schemas.microsoft.com/office/powerpoint/2010/main" val="76230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and blue spheres floating over a white box&#10;&#10;Description automatically generated">
            <a:extLst>
              <a:ext uri="{FF2B5EF4-FFF2-40B4-BE49-F238E27FC236}">
                <a16:creationId xmlns:a16="http://schemas.microsoft.com/office/drawing/2014/main" id="{5CFCEF0F-1369-3797-A714-287513D5F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8F092-D71B-F2FA-4C45-44C77FC6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skal vi studere H-atomet?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E8C2B-2EB0-3E05-292F-4894D51BDF0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6739088" cy="4975236"/>
          </a:xfrm>
        </p:spPr>
        <p:txBody>
          <a:bodyPr/>
          <a:lstStyle/>
          <a:p>
            <a:r>
              <a:rPr lang="nb-NO" dirty="0"/>
              <a:t>Et svært vanlig grunnstoff</a:t>
            </a:r>
          </a:p>
          <a:p>
            <a:r>
              <a:rPr lang="nb-NO" dirty="0"/>
              <a:t>Det eneste atomet der kvantemekanikken kan løses eksakt</a:t>
            </a:r>
          </a:p>
          <a:p>
            <a:r>
              <a:rPr lang="nb-NO" dirty="0"/>
              <a:t>Mye innsikt overførbar til andre atomer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1407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78F0B-204A-5435-29AF-73519046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BCC57CA-CE8F-CD1B-68CB-5645552450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8F55A496-8C68-FC7A-F4BC-E9A2B9B21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1CE38AE-8367-155B-2EE7-737E85578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Å løse </a:t>
            </a:r>
            <a:r>
              <a:rPr lang="nb-NO" dirty="0" err="1"/>
              <a:t>Schrödingerlikninga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2EAECC9-797B-EE17-B521-597668B6A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5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9896-54E2-1F55-5885-FA28D64B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Schrödingerlikninga</a:t>
            </a:r>
            <a:r>
              <a:rPr lang="nb-NO" dirty="0"/>
              <a:t> i kartesiske koordinater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6A52C8-0246-FCDB-6B34-F72D4057A71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tretch>
            <a:fillRect/>
          </a:stretch>
        </p:blipFill>
        <p:spPr>
          <a:xfrm>
            <a:off x="5105400" y="1491015"/>
            <a:ext cx="19812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9194B-4D13-2062-194A-1FA289857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4246033"/>
            <a:ext cx="28829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FD3E6-F3A3-E603-8732-700C4369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334933"/>
            <a:ext cx="2959100" cy="558800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EE6981AC-1B46-EFF2-C029-95EAF7EC3C22}"/>
              </a:ext>
            </a:extLst>
          </p:cNvPr>
          <p:cNvSpPr/>
          <p:nvPr/>
        </p:nvSpPr>
        <p:spPr>
          <a:xfrm>
            <a:off x="7992886" y="772585"/>
            <a:ext cx="3953228" cy="2140655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Dette blir altfor komplisert ...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5F5601A6-EAD6-A1FD-E918-9FD80915F984}"/>
              </a:ext>
            </a:extLst>
          </p:cNvPr>
          <p:cNvSpPr/>
          <p:nvPr/>
        </p:nvSpPr>
        <p:spPr>
          <a:xfrm>
            <a:off x="446490" y="1439357"/>
            <a:ext cx="3194404" cy="756356"/>
          </a:xfrm>
          <a:prstGeom prst="borderCallout1">
            <a:avLst>
              <a:gd name="adj1" fmla="val 199347"/>
              <a:gd name="adj2" fmla="val 182854"/>
              <a:gd name="adj3" fmla="val 67724"/>
              <a:gd name="adj4" fmla="val 1023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Coulomb-potensialet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B3B7479D-E263-1E45-0EB5-9E078431514F}"/>
              </a:ext>
            </a:extLst>
          </p:cNvPr>
          <p:cNvSpPr/>
          <p:nvPr/>
        </p:nvSpPr>
        <p:spPr>
          <a:xfrm>
            <a:off x="446490" y="2340880"/>
            <a:ext cx="3194404" cy="756356"/>
          </a:xfrm>
          <a:prstGeom prst="borderCallout1">
            <a:avLst>
              <a:gd name="adj1" fmla="val 84422"/>
              <a:gd name="adj2" fmla="val 141506"/>
              <a:gd name="adj3" fmla="val 22948"/>
              <a:gd name="adj4" fmla="val 1037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Kinetisk energi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C5AE6896-4959-A04B-2BF1-86151892615D}"/>
              </a:ext>
            </a:extLst>
          </p:cNvPr>
          <p:cNvSpPr/>
          <p:nvPr/>
        </p:nvSpPr>
        <p:spPr>
          <a:xfrm>
            <a:off x="902757" y="5753252"/>
            <a:ext cx="3194404" cy="756356"/>
          </a:xfrm>
          <a:prstGeom prst="borderCallout1">
            <a:avLst>
              <a:gd name="adj1" fmla="val -123040"/>
              <a:gd name="adj2" fmla="val 44322"/>
              <a:gd name="adj3" fmla="val -8395"/>
              <a:gd name="adj4" fmla="val 305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err="1"/>
              <a:t>Laplace</a:t>
            </a:r>
            <a:r>
              <a:rPr lang="nb-NO" sz="2400" dirty="0"/>
              <a:t>-operator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B9083-7BF6-D561-C437-1A027ED4D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0" y="3060700"/>
            <a:ext cx="4165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3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DA8D-37DC-C6FD-E460-CF089F68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Kulekoordinater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689E6-F301-AB35-571A-5AC80A80CF4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skal jobbe med </a:t>
            </a:r>
            <a:r>
              <a:rPr lang="nb-NO" u="sng" dirty="0"/>
              <a:t>kulekoordinater</a:t>
            </a:r>
            <a:endParaRPr lang="nb-NO" dirty="0"/>
          </a:p>
          <a:p>
            <a:r>
              <a:rPr lang="nb-NO" dirty="0"/>
              <a:t>Velegnet ved </a:t>
            </a:r>
            <a:r>
              <a:rPr lang="nb-NO" u="sng" dirty="0"/>
              <a:t>kulesymmetri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DFAF8-8D48-3164-E19D-B91C2CFB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6234" y="692855"/>
            <a:ext cx="5715000" cy="49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E529E-436C-B3E2-E719-71A5A5225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755" y="3169355"/>
            <a:ext cx="2032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3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1A4D-6B65-9BE9-1095-E50BBC8B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Schrödingerlikninga</a:t>
            </a:r>
            <a:r>
              <a:rPr lang="nb-NO" dirty="0"/>
              <a:t> i kulekoordinater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F0C22-C62E-E3B6-D965-7D167E0D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30" y="4578440"/>
            <a:ext cx="8239203" cy="12873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2625E28-AEDB-8727-8216-79024CD6259D}"/>
              </a:ext>
            </a:extLst>
          </p:cNvPr>
          <p:cNvGrpSpPr/>
          <p:nvPr/>
        </p:nvGrpSpPr>
        <p:grpSpPr>
          <a:xfrm>
            <a:off x="2968978" y="3233181"/>
            <a:ext cx="7586133" cy="1171023"/>
            <a:chOff x="2968978" y="3233181"/>
            <a:chExt cx="7586133" cy="1171023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2191B51-9031-86D7-4D00-B51CCB27DC3A}"/>
                </a:ext>
              </a:extLst>
            </p:cNvPr>
            <p:cNvSpPr/>
            <p:nvPr/>
          </p:nvSpPr>
          <p:spPr>
            <a:xfrm rot="5400000">
              <a:off x="6411320" y="260413"/>
              <a:ext cx="701449" cy="7586133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5FFD11-7187-0268-B66F-D3467F793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744" y="3233181"/>
              <a:ext cx="1498600" cy="3429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8C68C7-1C99-78DC-2FA0-E972702F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661" y="1076091"/>
            <a:ext cx="2950633" cy="551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A3C1E8-C11C-8DE4-BA68-B80E66351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261" y="2735357"/>
            <a:ext cx="2920525" cy="551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CE6C16-9222-2E74-F278-1F43A4AC9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661" y="1881635"/>
            <a:ext cx="2900452" cy="551989"/>
          </a:xfrm>
          <a:prstGeom prst="rect">
            <a:avLst/>
          </a:prstGeom>
        </p:spPr>
      </p:pic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BCC20DBC-8996-2671-88E6-B2A42829C867}"/>
              </a:ext>
            </a:extLst>
          </p:cNvPr>
          <p:cNvSpPr/>
          <p:nvPr/>
        </p:nvSpPr>
        <p:spPr>
          <a:xfrm>
            <a:off x="6828578" y="1014095"/>
            <a:ext cx="3726533" cy="1453237"/>
          </a:xfrm>
          <a:prstGeom prst="borderCallout1">
            <a:avLst>
              <a:gd name="adj1" fmla="val 76960"/>
              <a:gd name="adj2" fmla="val -58163"/>
              <a:gd name="adj3" fmla="val 48321"/>
              <a:gd name="adj4" fmla="val -75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u="sng" dirty="0"/>
              <a:t>Kjerneregelen. </a:t>
            </a:r>
            <a:r>
              <a:rPr lang="nb-NO" sz="2400" dirty="0"/>
              <a:t>Brukes til å skrive om </a:t>
            </a:r>
            <a:r>
              <a:rPr lang="nb-NO" sz="2400" dirty="0" err="1"/>
              <a:t>Laplace</a:t>
            </a:r>
            <a:r>
              <a:rPr lang="nb-NO" sz="2400" dirty="0"/>
              <a:t>-operatoren</a:t>
            </a:r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8AF6C0BD-3A5F-B577-8848-420E0C482B0F}"/>
              </a:ext>
            </a:extLst>
          </p:cNvPr>
          <p:cNvSpPr/>
          <p:nvPr/>
        </p:nvSpPr>
        <p:spPr>
          <a:xfrm>
            <a:off x="8881321" y="5313431"/>
            <a:ext cx="3083984" cy="1453237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Er dette noe lettere da ...?</a:t>
            </a:r>
          </a:p>
        </p:txBody>
      </p:sp>
    </p:spTree>
    <p:extLst>
      <p:ext uri="{BB962C8B-B14F-4D97-AF65-F5344CB8AC3E}">
        <p14:creationId xmlns:p14="http://schemas.microsoft.com/office/powerpoint/2010/main" val="396742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7745</TotalTime>
  <Words>1046</Words>
  <Application>Microsoft Macintosh PowerPoint</Application>
  <PresentationFormat>Widescreen</PresentationFormat>
  <Paragraphs>214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Arial, sans-serif</vt:lpstr>
      <vt:lpstr>Calibri</vt:lpstr>
      <vt:lpstr>Office Theme</vt:lpstr>
      <vt:lpstr>KJM2601 – forelesning 11</vt:lpstr>
      <vt:lpstr>Hydrogenatomet</vt:lpstr>
      <vt:lpstr>Det klassiske H-atomet</vt:lpstr>
      <vt:lpstr>Det kvantemekaniske H-atomet </vt:lpstr>
      <vt:lpstr>Hvorfor skal vi studere H-atomet?</vt:lpstr>
      <vt:lpstr>Å løse Schrödingerlikninga</vt:lpstr>
      <vt:lpstr>Schrödingerlikninga i kartesiske koordinater</vt:lpstr>
      <vt:lpstr>Kulekoordinater</vt:lpstr>
      <vt:lpstr>Schrödingerlikninga i kulekoordinater</vt:lpstr>
      <vt:lpstr>Angulærmoment</vt:lpstr>
      <vt:lpstr>Separasjon av variable</vt:lpstr>
      <vt:lpstr>Sentrifugalkrefter</vt:lpstr>
      <vt:lpstr>Egenverdiene</vt:lpstr>
      <vt:lpstr>Eksperimentell evidens</vt:lpstr>
      <vt:lpstr>Degenerasjon: flere egenfunksjoner per egenverdi</vt:lpstr>
      <vt:lpstr>Radialfunksjonene</vt:lpstr>
      <vt:lpstr>Egenverdier og ns-funksjoner</vt:lpstr>
      <vt:lpstr>Hydrogenorbitaler</vt:lpstr>
      <vt:lpstr>Totale egenfunksjoner: H-orbitaler</vt:lpstr>
      <vt:lpstr>Visualisering</vt:lpstr>
      <vt:lpstr>Isoflater</vt:lpstr>
      <vt:lpstr>Flere radialfunksjoner</vt:lpstr>
      <vt:lpstr>Bølgefunksjoner uten vinkelavhengighet</vt:lpstr>
      <vt:lpstr>Isoflater for 2s og 3s</vt:lpstr>
      <vt:lpstr>Flere radialfunksjoner</vt:lpstr>
      <vt:lpstr>Relle sfærisk harmoniske</vt:lpstr>
      <vt:lpstr>Reelle sfærisk harmoniske</vt:lpstr>
      <vt:lpstr>Fra komplekse til reelle sfærisk harmoniske https://en.wikipedia.org/wiki/Table_of_spherical_harmonics </vt:lpstr>
      <vt:lpstr>Visualisering: standard polarplott</vt:lpstr>
      <vt:lpstr>Visualisering: humpete plott</vt:lpstr>
      <vt:lpstr>Reelle hydrogenorbitaler</vt:lpstr>
      <vt:lpstr>Relle hydrogenorbitaler</vt:lpstr>
      <vt:lpstr>Relle H-orbitaler, noen eksempler fra boka ... </vt:lpstr>
      <vt:lpstr>Isoflate vs. konturplott for 2py</vt:lpstr>
      <vt:lpstr>Isoflater for reelle H-orbitaler</vt:lpstr>
      <vt:lpstr>Isoflater for reelle H-orbitaler</vt:lpstr>
      <vt:lpstr>Isoflater for reelle H-orbitaler</vt:lpstr>
      <vt:lpstr>Elektronskyer vs. isoflater</vt:lpstr>
      <vt:lpstr>Lenker til visualiseringer</vt:lpstr>
      <vt:lpstr>Sannsynlighetstolkning</vt:lpstr>
      <vt:lpstr>1s-orbitalen</vt:lpstr>
      <vt:lpstr>Størst sannsynlighet nær kjernen ...</vt:lpstr>
      <vt:lpstr>Hva er sannsynligheten for å finne elektronet i en avstand r fra kjernen?</vt:lpstr>
      <vt:lpstr>Radialdistribusjoner</vt:lpstr>
      <vt:lpstr>Skallmodellen – kan vi se Bohrs modell i radialfordelingen?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53</cp:revision>
  <cp:lastPrinted>2024-09-26T08:04:23Z</cp:lastPrinted>
  <dcterms:created xsi:type="dcterms:W3CDTF">2024-08-23T10:30:26Z</dcterms:created>
  <dcterms:modified xsi:type="dcterms:W3CDTF">2024-10-02T13:47:34Z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